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6"/>
  </p:notesMasterIdLst>
  <p:sldIdLst>
    <p:sldId id="256" r:id="rId2"/>
    <p:sldId id="257" r:id="rId3"/>
    <p:sldId id="258" r:id="rId4"/>
    <p:sldId id="259" r:id="rId5"/>
    <p:sldId id="260" r:id="rId6"/>
    <p:sldId id="261" r:id="rId7"/>
    <p:sldId id="262" r:id="rId8"/>
    <p:sldId id="263" r:id="rId9"/>
    <p:sldId id="287" r:id="rId10"/>
    <p:sldId id="264" r:id="rId11"/>
    <p:sldId id="288" r:id="rId12"/>
    <p:sldId id="265" r:id="rId13"/>
    <p:sldId id="266" r:id="rId14"/>
    <p:sldId id="267" r:id="rId15"/>
    <p:sldId id="268" r:id="rId16"/>
    <p:sldId id="270" r:id="rId17"/>
    <p:sldId id="269" r:id="rId18"/>
    <p:sldId id="293" r:id="rId19"/>
    <p:sldId id="271" r:id="rId20"/>
    <p:sldId id="292" r:id="rId21"/>
    <p:sldId id="272" r:id="rId22"/>
    <p:sldId id="273" r:id="rId23"/>
    <p:sldId id="291" r:id="rId24"/>
    <p:sldId id="274" r:id="rId25"/>
    <p:sldId id="290" r:id="rId26"/>
    <p:sldId id="275" r:id="rId27"/>
    <p:sldId id="276" r:id="rId28"/>
    <p:sldId id="289" r:id="rId29"/>
    <p:sldId id="277" r:id="rId30"/>
    <p:sldId id="278" r:id="rId31"/>
    <p:sldId id="279" r:id="rId32"/>
    <p:sldId id="298" r:id="rId33"/>
    <p:sldId id="300" r:id="rId34"/>
    <p:sldId id="301" r:id="rId35"/>
    <p:sldId id="302" r:id="rId36"/>
    <p:sldId id="303" r:id="rId37"/>
    <p:sldId id="304" r:id="rId38"/>
    <p:sldId id="299" r:id="rId39"/>
    <p:sldId id="305" r:id="rId40"/>
    <p:sldId id="280" r:id="rId41"/>
    <p:sldId id="306" r:id="rId42"/>
    <p:sldId id="307" r:id="rId43"/>
    <p:sldId id="281" r:id="rId44"/>
    <p:sldId id="295" r:id="rId45"/>
    <p:sldId id="294" r:id="rId46"/>
    <p:sldId id="296" r:id="rId47"/>
    <p:sldId id="297" r:id="rId48"/>
    <p:sldId id="313" r:id="rId49"/>
    <p:sldId id="314" r:id="rId50"/>
    <p:sldId id="315" r:id="rId51"/>
    <p:sldId id="316" r:id="rId52"/>
    <p:sldId id="317" r:id="rId53"/>
    <p:sldId id="282" r:id="rId54"/>
    <p:sldId id="308" r:id="rId55"/>
    <p:sldId id="309" r:id="rId56"/>
    <p:sldId id="311" r:id="rId57"/>
    <p:sldId id="310" r:id="rId58"/>
    <p:sldId id="312" r:id="rId59"/>
    <p:sldId id="283" r:id="rId60"/>
    <p:sldId id="318" r:id="rId61"/>
    <p:sldId id="319" r:id="rId62"/>
    <p:sldId id="284" r:id="rId63"/>
    <p:sldId id="285" r:id="rId64"/>
    <p:sldId id="286"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9"/>
    <p:restoredTop sz="94686"/>
  </p:normalViewPr>
  <p:slideViewPr>
    <p:cSldViewPr snapToGrid="0" snapToObjects="1">
      <p:cViewPr varScale="1">
        <p:scale>
          <a:sx n="64" d="100"/>
          <a:sy n="64" d="100"/>
        </p:scale>
        <p:origin x="72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C881AF-ADA6-7F45-AE4B-B78D8EDE3404}" type="datetimeFigureOut">
              <a:rPr lang="en-US" smtClean="0"/>
              <a:t>11/5/2021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90242D-22A7-F241-8A02-23295BE9FB12}"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90242D-22A7-F241-8A02-23295BE9FB12}" type="slidenum">
              <a:rPr lang="en-US" smtClean="0"/>
              <a:t>55</a:t>
            </a:fld>
            <a:endParaRPr lang="en-US"/>
          </a:p>
        </p:txBody>
      </p:sp>
    </p:spTree>
    <p:extLst>
      <p:ext uri="{BB962C8B-B14F-4D97-AF65-F5344CB8AC3E}">
        <p14:creationId xmlns:p14="http://schemas.microsoft.com/office/powerpoint/2010/main" val="7602952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单击以编辑母版副标题样式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0D73A93-B3C7-E94F-930F-BDB403B1F1E7}" type="datetimeFigureOut">
              <a:rPr lang="en-US" smtClean="0"/>
              <a:t>11/5/2021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F203B22-6184-654D-A085-46E0EC0F6B29}"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0D73A93-B3C7-E94F-930F-BDB403B1F1E7}"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03B22-6184-654D-A085-46E0EC0F6B2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0D73A93-B3C7-E94F-930F-BDB403B1F1E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03B22-6184-654D-A085-46E0EC0F6B29}"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hasCustomPrompt="1"/>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3" name="Text Placeholder 2"/>
          <p:cNvSpPr>
            <a:spLocks noGrp="1"/>
          </p:cNvSpPr>
          <p:nvPr>
            <p:ph type="body" idx="1" hasCustomPrompt="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0D73A93-B3C7-E94F-930F-BDB403B1F1E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03B22-6184-654D-A085-46E0EC0F6B29}"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0D73A93-B3C7-E94F-930F-BDB403B1F1E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03B22-6184-654D-A085-46E0EC0F6B29}"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23" name="Text Placeholder 2"/>
          <p:cNvSpPr>
            <a:spLocks noGrp="1"/>
          </p:cNvSpPr>
          <p:nvPr>
            <p:ph type="body" idx="13" hasCustomPrompt="1"/>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3" name="Text Placeholder 2"/>
          <p:cNvSpPr>
            <a:spLocks noGrp="1"/>
          </p:cNvSpPr>
          <p:nvPr>
            <p:ph type="body" idx="1" hasCustomPrompt="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0D73A93-B3C7-E94F-930F-BDB403B1F1E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03B22-6184-654D-A085-46E0EC0F6B29}"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20" name="Text Placeholder 2"/>
          <p:cNvSpPr>
            <a:spLocks noGrp="1"/>
          </p:cNvSpPr>
          <p:nvPr>
            <p:ph type="body" idx="13" hasCustomPrompt="1"/>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3" name="Text Placeholder 2"/>
          <p:cNvSpPr>
            <a:spLocks noGrp="1"/>
          </p:cNvSpPr>
          <p:nvPr>
            <p:ph type="body" idx="1" hasCustomPrompt="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0D73A93-B3C7-E94F-930F-BDB403B1F1E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03B22-6184-654D-A085-46E0EC0F6B29}"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ncho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0D73A93-B3C7-E94F-930F-BDB403B1F1E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03B22-6184-654D-A085-46E0EC0F6B2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1295398" y="982132"/>
            <a:ext cx="7433025" cy="4893734"/>
          </a:xfrm>
        </p:spPr>
        <p:txBody>
          <a:bodyPr vert="eaVert" ancho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0D73A93-B3C7-E94F-930F-BDB403B1F1E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03B22-6184-654D-A085-46E0EC0F6B29}"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073" y="637308"/>
            <a:ext cx="10963563" cy="517237"/>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hasCustomPrompt="1"/>
          </p:nvPr>
        </p:nvSpPr>
        <p:spPr>
          <a:xfrm>
            <a:off x="757382" y="1256145"/>
            <a:ext cx="10760363" cy="4992255"/>
          </a:xfrm>
        </p:spPr>
        <p:txBody>
          <a:bodyPr/>
          <a:lstStyle>
            <a:lvl1pPr>
              <a:defRPr>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10D73A93-B3C7-E94F-930F-BDB403B1F1E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03B22-6184-654D-A085-46E0EC0F6B2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0D73A93-B3C7-E94F-930F-BDB403B1F1E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03B22-6184-654D-A085-46E0EC0F6B29}"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1298448" y="2560320"/>
            <a:ext cx="4718304" cy="3310128"/>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hasCustomPrompt="1"/>
          </p:nvPr>
        </p:nvSpPr>
        <p:spPr>
          <a:xfrm>
            <a:off x="6181344" y="2560320"/>
            <a:ext cx="4718304" cy="3310128"/>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0D73A93-B3C7-E94F-930F-BDB403B1F1E7}"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03B22-6184-654D-A085-46E0EC0F6B2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hasCustomPrompt="1"/>
          </p:nvPr>
        </p:nvSpPr>
        <p:spPr>
          <a:xfrm>
            <a:off x="1295400" y="3243262"/>
            <a:ext cx="4718304" cy="2632605"/>
          </a:xfrm>
        </p:spPr>
        <p:txBody>
          <a:bodyPr anchor="t">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hasCustomPrompt="1"/>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hasCustomPrompt="1"/>
          </p:nvPr>
        </p:nvSpPr>
        <p:spPr>
          <a:xfrm>
            <a:off x="6180670" y="3243262"/>
            <a:ext cx="4718304" cy="2632605"/>
          </a:xfrm>
        </p:spPr>
        <p:txBody>
          <a:bodyPr anchor="t">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0D73A93-B3C7-E94F-930F-BDB403B1F1E7}" type="datetimeFigureOut">
              <a:rPr lang="en-US" smtClean="0"/>
              <a:t>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03B22-6184-654D-A085-46E0EC0F6B29}"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0D73A93-B3C7-E94F-930F-BDB403B1F1E7}" type="datetimeFigureOut">
              <a:rPr lang="en-US" smtClean="0"/>
              <a:t>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03B22-6184-654D-A085-46E0EC0F6B2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D73A93-B3C7-E94F-930F-BDB403B1F1E7}" type="datetimeFigureOut">
              <a:rPr lang="en-US" smtClean="0"/>
              <a:t>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203B22-6184-654D-A085-46E0EC0F6B2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5418668" y="982131"/>
            <a:ext cx="5469466" cy="4893735"/>
          </a:xfrm>
        </p:spPr>
        <p:txBody>
          <a:bodyPr anchor="ct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hasCustomPrompt="1"/>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0D73A93-B3C7-E94F-930F-BDB403B1F1E7}"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03B22-6184-654D-A085-46E0EC0F6B29}"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smtClean="0"/>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0D73A93-B3C7-E94F-930F-BDB403B1F1E7}"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03B22-6184-654D-A085-46E0EC0F6B2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0D73A93-B3C7-E94F-930F-BDB403B1F1E7}" type="datetimeFigureOut">
              <a:rPr lang="en-US" smtClean="0"/>
              <a:t>11/5/2021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F203B22-6184-654D-A085-46E0EC0F6B2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smtClean="0">
                <a:latin typeface="微软雅黑" panose="020B0503020204020204" charset="-122"/>
                <a:ea typeface="微软雅黑" panose="020B0503020204020204" charset="-122"/>
                <a:cs typeface="微软雅黑" panose="020B0503020204020204" charset="-122"/>
              </a:rPr>
              <a:t>大数据存储</a:t>
            </a:r>
            <a:endParaRPr lang="en-US"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latin typeface="微软雅黑" panose="020B0503020204020204" charset="-122"/>
                <a:ea typeface="微软雅黑" panose="020B0503020204020204" charset="-122"/>
                <a:cs typeface="微软雅黑" panose="020B0503020204020204" charset="-122"/>
              </a:rPr>
              <a:t>哈希分片 </a:t>
            </a:r>
            <a:endParaRPr lang="en-US" dirty="0"/>
          </a:p>
        </p:txBody>
      </p:sp>
      <p:sp>
        <p:nvSpPr>
          <p:cNvPr id="3" name="Content Placeholder 2"/>
          <p:cNvSpPr>
            <a:spLocks noGrp="1"/>
          </p:cNvSpPr>
          <p:nvPr>
            <p:ph idx="1"/>
          </p:nvPr>
        </p:nvSpPr>
        <p:spPr>
          <a:xfrm>
            <a:off x="894080" y="1581785"/>
            <a:ext cx="10516235" cy="4843145"/>
          </a:xfrm>
        </p:spPr>
        <p:txBody>
          <a:bodyPr>
            <a:noAutofit/>
          </a:bodyPr>
          <a:lstStyle/>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一致性</a:t>
            </a:r>
            <a:r>
              <a:rPr lang="zh-CN" altLang="en-US" sz="2800" dirty="0" smtClean="0">
                <a:latin typeface="微软雅黑" panose="020B0503020204020204" charset="-122"/>
                <a:ea typeface="微软雅黑" panose="020B0503020204020204" charset="-122"/>
                <a:cs typeface="微软雅黑" panose="020B0503020204020204" charset="-122"/>
              </a:rPr>
              <a:t>哈希 </a:t>
            </a:r>
            <a:r>
              <a:rPr lang="en-US" altLang="zh-CN" sz="2800" dirty="0" smtClean="0">
                <a:latin typeface="微软雅黑" panose="020B0503020204020204" charset="-122"/>
                <a:ea typeface="微软雅黑" panose="020B0503020204020204" charset="-122"/>
                <a:cs typeface="微软雅黑" panose="020B0503020204020204" charset="-122"/>
              </a:rPr>
              <a:t>-</a:t>
            </a:r>
            <a:r>
              <a:rPr lang="zh-CN" altLang="en-US" sz="2800" dirty="0" smtClean="0">
                <a:latin typeface="微软雅黑" panose="020B0503020204020204" charset="-122"/>
                <a:ea typeface="微软雅黑" panose="020B0503020204020204" charset="-122"/>
                <a:cs typeface="微软雅黑" panose="020B0503020204020204" charset="-122"/>
              </a:rPr>
              <a:t> 一致性</a:t>
            </a:r>
            <a:r>
              <a:rPr lang="zh-CN" altLang="en-US" sz="2800" dirty="0">
                <a:latin typeface="微软雅黑" panose="020B0503020204020204" charset="-122"/>
                <a:ea typeface="微软雅黑" panose="020B0503020204020204" charset="-122"/>
                <a:cs typeface="微软雅黑" panose="020B0503020204020204" charset="-122"/>
              </a:rPr>
              <a:t>哈希是分布式哈希表的一种实现</a:t>
            </a:r>
            <a:r>
              <a:rPr lang="zh-CN" altLang="en-US" sz="2800" dirty="0" smtClean="0">
                <a:latin typeface="微软雅黑" panose="020B0503020204020204" charset="-122"/>
                <a:ea typeface="微软雅黑" panose="020B0503020204020204" charset="-122"/>
                <a:cs typeface="微软雅黑" panose="020B0503020204020204" charset="-122"/>
              </a:rPr>
              <a:t>算法，将</a:t>
            </a:r>
            <a:r>
              <a:rPr lang="zh-CN" altLang="en-US" sz="2800" dirty="0">
                <a:latin typeface="微软雅黑" panose="020B0503020204020204" charset="-122"/>
                <a:ea typeface="微软雅黑" panose="020B0503020204020204" charset="-122"/>
                <a:cs typeface="微软雅黑" panose="020B0503020204020204" charset="-122"/>
              </a:rPr>
              <a:t>哈希数值空间</a:t>
            </a:r>
            <a:r>
              <a:rPr lang="zh-CN" altLang="en-US" sz="2800" dirty="0" smtClean="0">
                <a:latin typeface="微软雅黑" panose="020B0503020204020204" charset="-122"/>
                <a:ea typeface="微软雅黑" panose="020B0503020204020204" charset="-122"/>
                <a:cs typeface="微软雅黑" panose="020B0503020204020204" charset="-122"/>
              </a:rPr>
              <a:t>按照</a:t>
            </a:r>
            <a:r>
              <a:rPr lang="zh-CN" altLang="en-US" sz="2800" dirty="0">
                <a:latin typeface="微软雅黑" panose="020B0503020204020204" charset="-122"/>
                <a:ea typeface="微软雅黑" panose="020B0503020204020204" charset="-122"/>
                <a:cs typeface="微软雅黑" panose="020B0503020204020204" charset="-122"/>
              </a:rPr>
              <a:t>大小组成一个首尾相接的环状</a:t>
            </a:r>
            <a:r>
              <a:rPr lang="zh-CN" altLang="en-US" sz="2800" dirty="0" smtClean="0">
                <a:latin typeface="微软雅黑" panose="020B0503020204020204" charset="-122"/>
                <a:ea typeface="微软雅黑" panose="020B0503020204020204" charset="-122"/>
                <a:cs typeface="微软雅黑" panose="020B0503020204020204" charset="-122"/>
              </a:rPr>
              <a:t>序列。</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对于一致性哈希</a:t>
            </a:r>
            <a:r>
              <a:rPr lang="zh-CN" altLang="en-US" sz="2800" dirty="0" smtClean="0">
                <a:latin typeface="微软雅黑" panose="020B0503020204020204" charset="-122"/>
                <a:ea typeface="微软雅黑" panose="020B0503020204020204" charset="-122"/>
                <a:cs typeface="微软雅黑" panose="020B0503020204020204" charset="-122"/>
              </a:rPr>
              <a:t>可能</a:t>
            </a:r>
            <a:r>
              <a:rPr lang="zh-CN" altLang="en-US" sz="2800" dirty="0">
                <a:latin typeface="微软雅黑" panose="020B0503020204020204" charset="-122"/>
                <a:ea typeface="微软雅黑" panose="020B0503020204020204" charset="-122"/>
                <a:cs typeface="微软雅黑" panose="020B0503020204020204" charset="-122"/>
              </a:rPr>
              <a:t>造成的各个节点负载不均衡的</a:t>
            </a:r>
            <a:r>
              <a:rPr lang="zh-CN" altLang="en-US" sz="2800" dirty="0" smtClean="0">
                <a:latin typeface="微软雅黑" panose="020B0503020204020204" charset="-122"/>
                <a:ea typeface="微软雅黑" panose="020B0503020204020204" charset="-122"/>
                <a:cs typeface="微软雅黑" panose="020B0503020204020204" charset="-122"/>
              </a:rPr>
              <a:t>情况，可以</a:t>
            </a:r>
            <a:r>
              <a:rPr lang="zh-CN" altLang="en-US" sz="2800" dirty="0">
                <a:latin typeface="微软雅黑" panose="020B0503020204020204" charset="-122"/>
                <a:ea typeface="微软雅黑" panose="020B0503020204020204" charset="-122"/>
                <a:cs typeface="微软雅黑" panose="020B0503020204020204" charset="-122"/>
              </a:rPr>
              <a:t>采用虚拟节点的方式来解决 </a:t>
            </a:r>
          </a:p>
          <a:p>
            <a:pPr>
              <a:lnSpc>
                <a:spcPct val="150000"/>
              </a:lnSpc>
            </a:pPr>
            <a:r>
              <a:rPr lang="zh-CN" altLang="en-US" sz="2800" dirty="0" smtClean="0">
                <a:latin typeface="微软雅黑" panose="020B0503020204020204" charset="-122"/>
                <a:ea typeface="微软雅黑" panose="020B0503020204020204" charset="-122"/>
                <a:cs typeface="微软雅黑" panose="020B0503020204020204" charset="-122"/>
              </a:rPr>
              <a:t>在哈希空间可容纳长度为 </a:t>
            </a:r>
            <a:r>
              <a:rPr lang="en-US" altLang="zh-CN" sz="2800" dirty="0">
                <a:latin typeface="微软雅黑" panose="020B0503020204020204" charset="-122"/>
                <a:ea typeface="微软雅黑" panose="020B0503020204020204" charset="-122"/>
                <a:cs typeface="微软雅黑" panose="020B0503020204020204" charset="-122"/>
              </a:rPr>
              <a:t>32 </a:t>
            </a:r>
            <a:r>
              <a:rPr lang="zh-CN" altLang="en-US" sz="2800" dirty="0" smtClean="0">
                <a:latin typeface="微软雅黑" panose="020B0503020204020204" charset="-122"/>
                <a:ea typeface="微软雅黑" panose="020B0503020204020204" charset="-122"/>
                <a:cs typeface="微软雅黑" panose="020B0503020204020204" charset="-122"/>
              </a:rPr>
              <a:t>的二进制数值 </a:t>
            </a:r>
            <a:r>
              <a:rPr lang="en-US" altLang="zh-CN" sz="2800" dirty="0">
                <a:latin typeface="微软雅黑" panose="020B0503020204020204" charset="-122"/>
                <a:ea typeface="微软雅黑" panose="020B0503020204020204" charset="-122"/>
                <a:cs typeface="微软雅黑" panose="020B0503020204020204" charset="-122"/>
              </a:rPr>
              <a:t>(m = 32 )</a:t>
            </a:r>
            <a:r>
              <a:rPr lang="zh-CN" altLang="en-US" sz="2800" dirty="0" smtClean="0">
                <a:latin typeface="微软雅黑" panose="020B0503020204020204" charset="-122"/>
                <a:ea typeface="微软雅黑" panose="020B0503020204020204" charset="-122"/>
                <a:cs typeface="微软雅黑" panose="020B0503020204020204" charset="-122"/>
              </a:rPr>
              <a:t>空间里</a:t>
            </a:r>
            <a:r>
              <a:rPr lang="zh-CN" altLang="en-US" sz="2800" dirty="0">
                <a:latin typeface="微软雅黑" panose="020B0503020204020204" charset="-122"/>
                <a:ea typeface="微软雅黑" panose="020B0503020204020204" charset="-122"/>
                <a:cs typeface="微软雅黑" panose="020B0503020204020204" charset="-122"/>
              </a:rPr>
              <a:t>，</a:t>
            </a:r>
            <a:r>
              <a:rPr lang="zh-CN" altLang="en-US" sz="2800" dirty="0" smtClean="0">
                <a:latin typeface="微软雅黑" panose="020B0503020204020204" charset="-122"/>
                <a:ea typeface="微软雅黑" panose="020B0503020204020204" charset="-122"/>
                <a:cs typeface="微软雅黑" panose="020B0503020204020204" charset="-122"/>
              </a:rPr>
              <a:t>每个机器根据 </a:t>
            </a:r>
            <a:r>
              <a:rPr lang="en-US" altLang="zh-CN" sz="2800" dirty="0">
                <a:latin typeface="微软雅黑" panose="020B0503020204020204" charset="-122"/>
                <a:ea typeface="微软雅黑" panose="020B0503020204020204" charset="-122"/>
                <a:cs typeface="微软雅黑" panose="020B0503020204020204" charset="-122"/>
              </a:rPr>
              <a:t>IP </a:t>
            </a:r>
            <a:r>
              <a:rPr lang="zh-CN" altLang="en-US" sz="2800" dirty="0" smtClean="0">
                <a:latin typeface="微软雅黑" panose="020B0503020204020204" charset="-122"/>
                <a:ea typeface="微软雅黑" panose="020B0503020204020204" charset="-122"/>
                <a:cs typeface="微软雅黑" panose="020B0503020204020204" charset="-122"/>
              </a:rPr>
              <a:t>地址或者</a:t>
            </a:r>
            <a:r>
              <a:rPr lang="zh-CN" altLang="en-US" sz="2800" dirty="0">
                <a:latin typeface="微软雅黑" panose="020B0503020204020204" charset="-122"/>
                <a:ea typeface="微软雅黑" panose="020B0503020204020204" charset="-122"/>
                <a:cs typeface="微软雅黑" panose="020B0503020204020204" charset="-122"/>
              </a:rPr>
              <a:t>端口号经过哈希函数映射到环内 </a:t>
            </a:r>
            <a:br>
              <a:rPr lang="zh-CN" altLang="en-US" sz="2800" dirty="0">
                <a:latin typeface="微软雅黑" panose="020B0503020204020204" charset="-122"/>
                <a:ea typeface="微软雅黑" panose="020B0503020204020204" charset="-122"/>
                <a:cs typeface="微软雅黑" panose="020B0503020204020204" charset="-122"/>
              </a:rPr>
            </a:b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latin typeface="微软雅黑" panose="020B0503020204020204" charset="-122"/>
                <a:ea typeface="微软雅黑" panose="020B0503020204020204" charset="-122"/>
                <a:cs typeface="微软雅黑" panose="020B0503020204020204" charset="-122"/>
              </a:rPr>
              <a:t>哈希分片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925" y="1254664"/>
            <a:ext cx="5250909" cy="516095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latin typeface="微软雅黑" panose="020B0503020204020204" charset="-122"/>
                <a:ea typeface="微软雅黑" panose="020B0503020204020204" charset="-122"/>
                <a:cs typeface="微软雅黑" panose="020B0503020204020204" charset="-122"/>
              </a:rPr>
              <a:t>范围分片 </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a:xfrm>
            <a:off x="838200" y="1690688"/>
            <a:ext cx="10515600" cy="4351338"/>
          </a:xfrm>
        </p:spPr>
        <p:txBody>
          <a:bodyPr>
            <a:normAutofit/>
          </a:bodyPr>
          <a:lstStyle/>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范围分片首先将所有记录的主键进行</a:t>
            </a:r>
            <a:r>
              <a:rPr lang="zh-CN" altLang="en-US" sz="2800" dirty="0" smtClean="0">
                <a:latin typeface="微软雅黑" panose="020B0503020204020204" charset="-122"/>
                <a:ea typeface="微软雅黑" panose="020B0503020204020204" charset="-122"/>
                <a:cs typeface="微软雅黑" panose="020B0503020204020204" charset="-122"/>
              </a:rPr>
              <a:t>排序</a:t>
            </a:r>
            <a:r>
              <a:rPr lang="zh-CN" altLang="en-US" sz="2800" dirty="0">
                <a:latin typeface="微软雅黑" panose="020B0503020204020204" charset="-122"/>
                <a:ea typeface="微软雅黑" panose="020B0503020204020204" charset="-122"/>
                <a:cs typeface="微软雅黑" panose="020B0503020204020204" charset="-122"/>
              </a:rPr>
              <a:t>，</a:t>
            </a:r>
            <a:r>
              <a:rPr lang="zh-CN" altLang="en-US" sz="2800" dirty="0" smtClean="0">
                <a:latin typeface="微软雅黑" panose="020B0503020204020204" charset="-122"/>
                <a:ea typeface="微软雅黑" panose="020B0503020204020204" charset="-122"/>
                <a:cs typeface="微软雅黑" panose="020B0503020204020204" charset="-122"/>
              </a:rPr>
              <a:t>然后</a:t>
            </a:r>
            <a:r>
              <a:rPr lang="zh-CN" altLang="en-US" sz="2800" dirty="0">
                <a:latin typeface="微软雅黑" panose="020B0503020204020204" charset="-122"/>
                <a:ea typeface="微软雅黑" panose="020B0503020204020204" charset="-122"/>
                <a:cs typeface="微软雅黑" panose="020B0503020204020204" charset="-122"/>
              </a:rPr>
              <a:t>在排好序的主键空间里将记录</a:t>
            </a:r>
            <a:r>
              <a:rPr lang="zh-CN" altLang="en-US" sz="2800" dirty="0" smtClean="0">
                <a:latin typeface="微软雅黑" panose="020B0503020204020204" charset="-122"/>
                <a:ea typeface="微软雅黑" panose="020B0503020204020204" charset="-122"/>
                <a:cs typeface="微软雅黑" panose="020B0503020204020204" charset="-122"/>
              </a:rPr>
              <a:t>划分成</a:t>
            </a:r>
            <a:r>
              <a:rPr lang="zh-CN" altLang="en-US" sz="2800" dirty="0">
                <a:latin typeface="微软雅黑" panose="020B0503020204020204" charset="-122"/>
                <a:ea typeface="微软雅黑" panose="020B0503020204020204" charset="-122"/>
                <a:cs typeface="微软雅黑" panose="020B0503020204020204" charset="-122"/>
              </a:rPr>
              <a:t>数据分片 </a:t>
            </a:r>
          </a:p>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支持范围查询即给定记录主键的范围而一次读取多条记录，范围分片既支持点</a:t>
            </a:r>
            <a:r>
              <a:rPr lang="zh-CN" altLang="en-US" sz="2800" dirty="0" smtClean="0">
                <a:latin typeface="微软雅黑" panose="020B0503020204020204" charset="-122"/>
                <a:ea typeface="微软雅黑" panose="020B0503020204020204" charset="-122"/>
                <a:cs typeface="微软雅黑" panose="020B0503020204020204" charset="-122"/>
              </a:rPr>
              <a:t>查询，也</a:t>
            </a:r>
            <a:r>
              <a:rPr lang="zh-CN" altLang="en-US" sz="2800" dirty="0">
                <a:latin typeface="微软雅黑" panose="020B0503020204020204" charset="-122"/>
                <a:ea typeface="微软雅黑" panose="020B0503020204020204" charset="-122"/>
                <a:cs typeface="微软雅黑" panose="020B0503020204020204" charset="-122"/>
              </a:rPr>
              <a:t>支持范围查询 </a:t>
            </a:r>
          </a:p>
          <a:p>
            <a:pPr>
              <a:lnSpc>
                <a:spcPct val="15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微软雅黑" panose="020B0503020204020204" charset="-122"/>
                <a:ea typeface="微软雅黑" panose="020B0503020204020204" charset="-122"/>
                <a:cs typeface="微软雅黑" panose="020B0503020204020204" charset="-122"/>
              </a:rPr>
              <a:t>路由 </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p:txBody>
          <a:bodyPr>
            <a:normAutofit/>
          </a:bodyPr>
          <a:lstStyle/>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直接查找法 </a:t>
            </a:r>
            <a:r>
              <a:rPr lang="en-US" altLang="zh-CN" sz="2800" dirty="0" smtClean="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如果哈希值落在自身管辖的范围内，则在此节点上查询，否则继续往后找，一直</a:t>
            </a:r>
            <a:r>
              <a:rPr lang="zh-CN" altLang="en-US" sz="2800" dirty="0" smtClean="0">
                <a:latin typeface="微软雅黑" panose="020B0503020204020204" charset="-122"/>
                <a:ea typeface="微软雅黑" panose="020B0503020204020204" charset="-122"/>
                <a:cs typeface="微软雅黑" panose="020B0503020204020204" charset="-122"/>
              </a:rPr>
              <a:t>找到节点</a:t>
            </a:r>
            <a:r>
              <a:rPr lang="en-US" altLang="zh-CN" sz="2800" dirty="0" err="1" smtClean="0">
                <a:latin typeface="微软雅黑" panose="020B0503020204020204" charset="-122"/>
                <a:ea typeface="微软雅黑" panose="020B0503020204020204" charset="-122"/>
                <a:cs typeface="微软雅黑" panose="020B0503020204020204" charset="-122"/>
              </a:rPr>
              <a:t>Nx</a:t>
            </a:r>
            <a:r>
              <a:rPr lang="en-US" altLang="zh-CN" sz="2800" dirty="0" smtClean="0">
                <a:latin typeface="微软雅黑" panose="020B0503020204020204" charset="-122"/>
                <a:ea typeface="微软雅黑" panose="020B0503020204020204" charset="-122"/>
                <a:cs typeface="微软雅黑" panose="020B0503020204020204" charset="-122"/>
              </a:rPr>
              <a:t> </a:t>
            </a:r>
            <a:r>
              <a:rPr lang="en-US" altLang="zh-CN" sz="2800" dirty="0">
                <a:latin typeface="微软雅黑" panose="020B0503020204020204" charset="-122"/>
                <a:ea typeface="微软雅黑" panose="020B0503020204020204" charset="-122"/>
                <a:cs typeface="微软雅黑" panose="020B0503020204020204" charset="-122"/>
              </a:rPr>
              <a:t>,x </a:t>
            </a:r>
            <a:r>
              <a:rPr lang="zh-CN" altLang="en-US" sz="2800" dirty="0">
                <a:latin typeface="微软雅黑" panose="020B0503020204020204" charset="-122"/>
                <a:ea typeface="微软雅黑" panose="020B0503020204020204" charset="-122"/>
                <a:cs typeface="微软雅黑" panose="020B0503020204020204" charset="-122"/>
              </a:rPr>
              <a:t>是大于等于待查节点值的最小编号 </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smtClean="0">
                <a:latin typeface="微软雅黑" panose="020B0503020204020204" charset="-122"/>
                <a:ea typeface="微软雅黑" panose="020B0503020204020204" charset="-122"/>
                <a:cs typeface="微软雅黑" panose="020B0503020204020204" charset="-122"/>
              </a:rPr>
              <a:t>路由表法 </a:t>
            </a:r>
            <a:r>
              <a:rPr lang="en-US" altLang="zh-CN" sz="2800" dirty="0" smtClean="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直接查找法缺乏</a:t>
            </a:r>
            <a:r>
              <a:rPr lang="zh-CN" altLang="en-US" sz="2800" dirty="0" smtClean="0">
                <a:latin typeface="微软雅黑" panose="020B0503020204020204" charset="-122"/>
                <a:ea typeface="微软雅黑" panose="020B0503020204020204" charset="-122"/>
                <a:cs typeface="微软雅黑" panose="020B0503020204020204" charset="-122"/>
              </a:rPr>
              <a:t>效率</a:t>
            </a:r>
            <a:r>
              <a:rPr lang="zh-CN" altLang="en-US" sz="2800" dirty="0">
                <a:latin typeface="微软雅黑" panose="020B0503020204020204" charset="-122"/>
                <a:ea typeface="微软雅黑" panose="020B0503020204020204" charset="-122"/>
                <a:cs typeface="微软雅黑" panose="020B0503020204020204" charset="-122"/>
              </a:rPr>
              <a:t>，</a:t>
            </a:r>
            <a:r>
              <a:rPr lang="zh-CN" altLang="en-US" sz="2800" dirty="0" smtClean="0">
                <a:latin typeface="微软雅黑" panose="020B0503020204020204" charset="-122"/>
                <a:ea typeface="微软雅黑" panose="020B0503020204020204" charset="-122"/>
                <a:cs typeface="微软雅黑" panose="020B0503020204020204" charset="-122"/>
              </a:rPr>
              <a:t>为了</a:t>
            </a:r>
            <a:r>
              <a:rPr lang="zh-CN" altLang="en-US" sz="2800" dirty="0">
                <a:latin typeface="微软雅黑" panose="020B0503020204020204" charset="-122"/>
                <a:ea typeface="微软雅黑" panose="020B0503020204020204" charset="-122"/>
                <a:cs typeface="微软雅黑" panose="020B0503020204020204" charset="-122"/>
              </a:rPr>
              <a:t>加快查找</a:t>
            </a:r>
            <a:r>
              <a:rPr lang="zh-CN" altLang="en-US" sz="2800" dirty="0" smtClean="0">
                <a:latin typeface="微软雅黑" panose="020B0503020204020204" charset="-122"/>
                <a:ea typeface="微软雅黑" panose="020B0503020204020204" charset="-122"/>
                <a:cs typeface="微软雅黑" panose="020B0503020204020204" charset="-122"/>
              </a:rPr>
              <a:t>速度，可以</a:t>
            </a:r>
            <a:r>
              <a:rPr lang="zh-CN" altLang="en-US" sz="2800" dirty="0">
                <a:latin typeface="微软雅黑" panose="020B0503020204020204" charset="-122"/>
                <a:ea typeface="微软雅黑" panose="020B0503020204020204" charset="-122"/>
                <a:cs typeface="微软雅黑" panose="020B0503020204020204" charset="-122"/>
              </a:rPr>
              <a:t>在每个机器节点配置路由表，</a:t>
            </a:r>
            <a:r>
              <a:rPr lang="zh-CN" altLang="en-US" sz="2800" dirty="0" smtClean="0">
                <a:latin typeface="微软雅黑" panose="020B0503020204020204" charset="-122"/>
                <a:ea typeface="微软雅黑" panose="020B0503020204020204" charset="-122"/>
                <a:cs typeface="微软雅黑" panose="020B0503020204020204" charset="-122"/>
              </a:rPr>
              <a:t>路由表存储</a:t>
            </a:r>
            <a:r>
              <a:rPr lang="zh-CN" altLang="en-US" sz="2800" dirty="0">
                <a:latin typeface="微软雅黑" panose="020B0503020204020204" charset="-122"/>
                <a:ea typeface="微软雅黑" panose="020B0503020204020204" charset="-122"/>
                <a:cs typeface="微软雅黑" panose="020B0503020204020204" charset="-122"/>
              </a:rPr>
              <a:t>每个节点到每个除自身节点的距离 </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一致性哈希路由</a:t>
            </a:r>
            <a:r>
              <a:rPr lang="zh-CN" altLang="en-US" sz="2800" dirty="0" smtClean="0">
                <a:latin typeface="微软雅黑" panose="020B0503020204020204" charset="-122"/>
                <a:ea typeface="微软雅黑" panose="020B0503020204020204" charset="-122"/>
                <a:cs typeface="微软雅黑" panose="020B0503020204020204" charset="-122"/>
              </a:rPr>
              <a:t>算法</a:t>
            </a: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latin typeface="微软雅黑" panose="020B0503020204020204" charset="-122"/>
                <a:ea typeface="微软雅黑" panose="020B0503020204020204" charset="-122"/>
                <a:cs typeface="微软雅黑" panose="020B0503020204020204" charset="-122"/>
              </a:rPr>
              <a:t>数据复制与一致性</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a:xfrm>
            <a:off x="838200" y="1322070"/>
            <a:ext cx="10725150" cy="5164455"/>
          </a:xfrm>
        </p:spPr>
        <p:txBody>
          <a:bodyPr>
            <a:noAutofit/>
          </a:bodyPr>
          <a:lstStyle/>
          <a:p>
            <a:pPr>
              <a:lnSpc>
                <a:spcPct val="150000"/>
              </a:lnSpc>
            </a:pPr>
            <a:r>
              <a:rPr lang="zh-CN" altLang="en-US" sz="2600" dirty="0">
                <a:latin typeface="微软雅黑" panose="020B0503020204020204" charset="-122"/>
                <a:ea typeface="微软雅黑" panose="020B0503020204020204" charset="-122"/>
                <a:cs typeface="微软雅黑" panose="020B0503020204020204" charset="-122"/>
              </a:rPr>
              <a:t>将同一份数据放置到多个节点</a:t>
            </a:r>
            <a:r>
              <a:rPr lang="en-US" altLang="zh-CN" sz="2600" dirty="0">
                <a:latin typeface="微软雅黑" panose="020B0503020204020204" charset="-122"/>
                <a:ea typeface="微软雅黑" panose="020B0503020204020204" charset="-122"/>
                <a:cs typeface="微软雅黑" panose="020B0503020204020204" charset="-122"/>
              </a:rPr>
              <a:t>(</a:t>
            </a:r>
            <a:r>
              <a:rPr lang="zh-CN" altLang="en-US" sz="2600" dirty="0">
                <a:latin typeface="微软雅黑" panose="020B0503020204020204" charset="-122"/>
                <a:ea typeface="微软雅黑" panose="020B0503020204020204" charset="-122"/>
                <a:cs typeface="微软雅黑" panose="020B0503020204020204" charset="-122"/>
              </a:rPr>
              <a:t>主从 </a:t>
            </a:r>
            <a:r>
              <a:rPr lang="en-US" altLang="zh-CN" sz="2600" dirty="0">
                <a:latin typeface="微软雅黑" panose="020B0503020204020204" charset="-122"/>
                <a:ea typeface="微软雅黑" panose="020B0503020204020204" charset="-122"/>
                <a:cs typeface="微软雅黑" panose="020B0503020204020204" charset="-122"/>
              </a:rPr>
              <a:t>master-slave</a:t>
            </a:r>
            <a:r>
              <a:rPr lang="zh-CN" altLang="en-US" sz="2600" dirty="0">
                <a:latin typeface="微软雅黑" panose="020B0503020204020204" charset="-122"/>
                <a:ea typeface="微软雅黑" panose="020B0503020204020204" charset="-122"/>
                <a:cs typeface="微软雅黑" panose="020B0503020204020204" charset="-122"/>
              </a:rPr>
              <a:t>方式、对等式</a:t>
            </a:r>
            <a:r>
              <a:rPr lang="en-US" altLang="zh-CN" sz="2600" dirty="0">
                <a:latin typeface="微软雅黑" panose="020B0503020204020204" charset="-122"/>
                <a:ea typeface="微软雅黑" panose="020B0503020204020204" charset="-122"/>
                <a:cs typeface="微软雅黑" panose="020B0503020204020204" charset="-122"/>
              </a:rPr>
              <a:t>per-to-per)</a:t>
            </a:r>
            <a:r>
              <a:rPr lang="zh-CN" altLang="en-US" sz="2600" dirty="0">
                <a:latin typeface="微软雅黑" panose="020B0503020204020204" charset="-122"/>
                <a:ea typeface="微软雅黑" panose="020B0503020204020204" charset="-122"/>
                <a:cs typeface="微软雅黑" panose="020B0503020204020204" charset="-122"/>
              </a:rPr>
              <a:t>的</a:t>
            </a:r>
            <a:r>
              <a:rPr lang="zh-CN" altLang="en-US" sz="2600" dirty="0" smtClean="0">
                <a:latin typeface="微软雅黑" panose="020B0503020204020204" charset="-122"/>
                <a:ea typeface="微软雅黑" panose="020B0503020204020204" charset="-122"/>
                <a:cs typeface="微软雅黑" panose="020B0503020204020204" charset="-122"/>
              </a:rPr>
              <a:t>过程称为</a:t>
            </a:r>
            <a:r>
              <a:rPr lang="zh-CN" altLang="en-US" sz="2600" dirty="0">
                <a:latin typeface="微软雅黑" panose="020B0503020204020204" charset="-122"/>
                <a:ea typeface="微软雅黑" panose="020B0503020204020204" charset="-122"/>
                <a:cs typeface="微软雅黑" panose="020B0503020204020204" charset="-122"/>
              </a:rPr>
              <a:t>复制 </a:t>
            </a:r>
            <a:endParaRPr lang="en-US" altLang="zh-CN" sz="26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600" dirty="0" smtClean="0">
                <a:latin typeface="微软雅黑" panose="020B0503020204020204" charset="-122"/>
                <a:ea typeface="微软雅黑" panose="020B0503020204020204" charset="-122"/>
                <a:cs typeface="微软雅黑" panose="020B0503020204020204" charset="-122"/>
              </a:rPr>
              <a:t>主从复制</a:t>
            </a:r>
            <a:r>
              <a:rPr lang="en-US" altLang="zh-CN" sz="2600" dirty="0" smtClean="0">
                <a:latin typeface="微软雅黑" panose="020B0503020204020204" charset="-122"/>
                <a:ea typeface="微软雅黑" panose="020B0503020204020204" charset="-122"/>
                <a:cs typeface="微软雅黑" panose="020B0503020204020204" charset="-122"/>
              </a:rPr>
              <a:t> </a:t>
            </a:r>
            <a:r>
              <a:rPr lang="en-US" altLang="zh-CN" sz="2600" dirty="0">
                <a:latin typeface="微软雅黑" panose="020B0503020204020204" charset="-122"/>
                <a:ea typeface="微软雅黑" panose="020B0503020204020204" charset="-122"/>
                <a:cs typeface="微软雅黑" panose="020B0503020204020204" charset="-122"/>
              </a:rPr>
              <a:t>- master-slave</a:t>
            </a:r>
            <a:r>
              <a:rPr lang="zh-CN" altLang="en-US" sz="2600" dirty="0">
                <a:latin typeface="微软雅黑" panose="020B0503020204020204" charset="-122"/>
                <a:ea typeface="微软雅黑" panose="020B0503020204020204" charset="-122"/>
                <a:cs typeface="微软雅黑" panose="020B0503020204020204" charset="-122"/>
              </a:rPr>
              <a:t>模式，其中有一个 </a:t>
            </a:r>
            <a:r>
              <a:rPr lang="en-US" altLang="zh-CN" sz="2600" dirty="0">
                <a:latin typeface="微软雅黑" panose="020B0503020204020204" charset="-122"/>
                <a:ea typeface="微软雅黑" panose="020B0503020204020204" charset="-122"/>
                <a:cs typeface="微软雅黑" panose="020B0503020204020204" charset="-122"/>
              </a:rPr>
              <a:t>master</a:t>
            </a:r>
            <a:r>
              <a:rPr lang="zh-CN" altLang="en-US" sz="2600" dirty="0" smtClean="0">
                <a:latin typeface="微软雅黑" panose="020B0503020204020204" charset="-122"/>
                <a:ea typeface="微软雅黑" panose="020B0503020204020204" charset="-122"/>
                <a:cs typeface="微软雅黑" panose="020B0503020204020204" charset="-122"/>
              </a:rPr>
              <a:t>节点</a:t>
            </a:r>
            <a:r>
              <a:rPr lang="zh-CN" altLang="en-US" sz="2600" dirty="0">
                <a:latin typeface="微软雅黑" panose="020B0503020204020204" charset="-122"/>
                <a:ea typeface="微软雅黑" panose="020B0503020204020204" charset="-122"/>
                <a:cs typeface="微软雅黑" panose="020B0503020204020204" charset="-122"/>
              </a:rPr>
              <a:t>，</a:t>
            </a:r>
            <a:r>
              <a:rPr lang="zh-CN" altLang="en-US" sz="2600" dirty="0" smtClean="0">
                <a:latin typeface="微软雅黑" panose="020B0503020204020204" charset="-122"/>
                <a:ea typeface="微软雅黑" panose="020B0503020204020204" charset="-122"/>
                <a:cs typeface="微软雅黑" panose="020B0503020204020204" charset="-122"/>
              </a:rPr>
              <a:t>存放</a:t>
            </a:r>
            <a:r>
              <a:rPr lang="zh-CN" altLang="en-US" sz="2600" dirty="0">
                <a:latin typeface="微软雅黑" panose="020B0503020204020204" charset="-122"/>
                <a:ea typeface="微软雅黑" panose="020B0503020204020204" charset="-122"/>
                <a:cs typeface="微软雅黑" panose="020B0503020204020204" charset="-122"/>
              </a:rPr>
              <a:t>重要</a:t>
            </a:r>
            <a:r>
              <a:rPr lang="zh-CN" altLang="en-US" sz="2600" dirty="0" smtClean="0">
                <a:latin typeface="微软雅黑" panose="020B0503020204020204" charset="-122"/>
                <a:ea typeface="微软雅黑" panose="020B0503020204020204" charset="-122"/>
                <a:cs typeface="微软雅黑" panose="020B0503020204020204" charset="-122"/>
              </a:rPr>
              <a:t>数据，通常</a:t>
            </a:r>
            <a:r>
              <a:rPr lang="zh-CN" altLang="en-US" sz="2600" dirty="0">
                <a:latin typeface="微软雅黑" panose="020B0503020204020204" charset="-122"/>
                <a:ea typeface="微软雅黑" panose="020B0503020204020204" charset="-122"/>
                <a:cs typeface="微软雅黑" panose="020B0503020204020204" charset="-122"/>
              </a:rPr>
              <a:t>负责数据的</a:t>
            </a:r>
            <a:r>
              <a:rPr lang="zh-CN" altLang="en-US" sz="2600" dirty="0" smtClean="0">
                <a:latin typeface="微软雅黑" panose="020B0503020204020204" charset="-122"/>
                <a:ea typeface="微软雅黑" panose="020B0503020204020204" charset="-122"/>
                <a:cs typeface="微软雅黑" panose="020B0503020204020204" charset="-122"/>
              </a:rPr>
              <a:t>更新</a:t>
            </a:r>
            <a:r>
              <a:rPr lang="zh-CN" altLang="en-US" sz="2600" dirty="0">
                <a:latin typeface="微软雅黑" panose="020B0503020204020204" charset="-122"/>
                <a:ea typeface="微软雅黑" panose="020B0503020204020204" charset="-122"/>
                <a:cs typeface="微软雅黑" panose="020B0503020204020204" charset="-122"/>
              </a:rPr>
              <a:t>，</a:t>
            </a:r>
            <a:r>
              <a:rPr lang="zh-CN" altLang="en-US" sz="2600" dirty="0" smtClean="0">
                <a:latin typeface="微软雅黑" panose="020B0503020204020204" charset="-122"/>
                <a:ea typeface="微软雅黑" panose="020B0503020204020204" charset="-122"/>
                <a:cs typeface="微软雅黑" panose="020B0503020204020204" charset="-122"/>
              </a:rPr>
              <a:t>其余</a:t>
            </a:r>
            <a:r>
              <a:rPr lang="zh-CN" altLang="en-US" sz="2600" dirty="0">
                <a:latin typeface="微软雅黑" panose="020B0503020204020204" charset="-122"/>
                <a:ea typeface="微软雅黑" panose="020B0503020204020204" charset="-122"/>
                <a:cs typeface="微软雅黑" panose="020B0503020204020204" charset="-122"/>
              </a:rPr>
              <a:t>节点都叫</a:t>
            </a:r>
            <a:r>
              <a:rPr lang="en-US" altLang="zh-CN" sz="2600" dirty="0">
                <a:latin typeface="微软雅黑" panose="020B0503020204020204" charset="-122"/>
                <a:ea typeface="微软雅黑" panose="020B0503020204020204" charset="-122"/>
                <a:cs typeface="微软雅黑" panose="020B0503020204020204" charset="-122"/>
              </a:rPr>
              <a:t>slave</a:t>
            </a:r>
            <a:r>
              <a:rPr lang="zh-CN" altLang="en-US" sz="2600" dirty="0" smtClean="0">
                <a:latin typeface="微软雅黑" panose="020B0503020204020204" charset="-122"/>
                <a:ea typeface="微软雅黑" panose="020B0503020204020204" charset="-122"/>
                <a:cs typeface="微软雅黑" panose="020B0503020204020204" charset="-122"/>
              </a:rPr>
              <a:t>节点，复制</a:t>
            </a:r>
            <a:r>
              <a:rPr lang="zh-CN" altLang="en-US" sz="2600" dirty="0">
                <a:latin typeface="微软雅黑" panose="020B0503020204020204" charset="-122"/>
                <a:ea typeface="微软雅黑" panose="020B0503020204020204" charset="-122"/>
                <a:cs typeface="微软雅黑" panose="020B0503020204020204" charset="-122"/>
              </a:rPr>
              <a:t>操作就是让</a:t>
            </a:r>
            <a:r>
              <a:rPr lang="en-US" altLang="zh-CN" sz="2600" dirty="0">
                <a:latin typeface="微软雅黑" panose="020B0503020204020204" charset="-122"/>
                <a:ea typeface="微软雅黑" panose="020B0503020204020204" charset="-122"/>
                <a:cs typeface="微软雅黑" panose="020B0503020204020204" charset="-122"/>
              </a:rPr>
              <a:t>slave</a:t>
            </a:r>
            <a:r>
              <a:rPr lang="zh-CN" altLang="en-US" sz="2600" dirty="0">
                <a:latin typeface="微软雅黑" panose="020B0503020204020204" charset="-122"/>
                <a:ea typeface="微软雅黑" panose="020B0503020204020204" charset="-122"/>
                <a:cs typeface="微软雅黑" panose="020B0503020204020204" charset="-122"/>
              </a:rPr>
              <a:t>节点的数据</a:t>
            </a:r>
            <a:r>
              <a:rPr lang="zh-CN" altLang="en-US" sz="2600" dirty="0" smtClean="0">
                <a:latin typeface="微软雅黑" panose="020B0503020204020204" charset="-122"/>
                <a:ea typeface="微软雅黑" panose="020B0503020204020204" charset="-122"/>
                <a:cs typeface="微软雅黑" panose="020B0503020204020204" charset="-122"/>
              </a:rPr>
              <a:t>与</a:t>
            </a:r>
            <a:r>
              <a:rPr lang="en-US" altLang="zh-CN" sz="2600" dirty="0" smtClean="0">
                <a:latin typeface="微软雅黑" panose="020B0503020204020204" charset="-122"/>
                <a:ea typeface="微软雅黑" panose="020B0503020204020204" charset="-122"/>
                <a:cs typeface="微软雅黑" panose="020B0503020204020204" charset="-122"/>
              </a:rPr>
              <a:t>master</a:t>
            </a:r>
            <a:r>
              <a:rPr lang="zh-CN" altLang="en-US" sz="2600" dirty="0">
                <a:latin typeface="微软雅黑" panose="020B0503020204020204" charset="-122"/>
                <a:ea typeface="微软雅黑" panose="020B0503020204020204" charset="-122"/>
                <a:cs typeface="微软雅黑" panose="020B0503020204020204" charset="-122"/>
              </a:rPr>
              <a:t>节点的</a:t>
            </a:r>
            <a:r>
              <a:rPr lang="zh-CN" altLang="en-US" sz="2600" dirty="0" smtClean="0">
                <a:latin typeface="微软雅黑" panose="020B0503020204020204" charset="-122"/>
                <a:ea typeface="微软雅黑" panose="020B0503020204020204" charset="-122"/>
                <a:cs typeface="微软雅黑" panose="020B0503020204020204" charset="-122"/>
              </a:rPr>
              <a:t>数据同步 </a:t>
            </a:r>
            <a:endParaRPr lang="zh-CN" altLang="en-US" sz="26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600" dirty="0" smtClean="0">
                <a:latin typeface="微软雅黑" panose="020B0503020204020204" charset="-122"/>
                <a:ea typeface="微软雅黑" panose="020B0503020204020204" charset="-122"/>
                <a:cs typeface="微软雅黑" panose="020B0503020204020204" charset="-122"/>
              </a:rPr>
              <a:t>对等复制 </a:t>
            </a:r>
            <a:r>
              <a:rPr lang="en-US" altLang="zh-CN" sz="2600" dirty="0" smtClean="0">
                <a:latin typeface="微软雅黑" panose="020B0503020204020204" charset="-122"/>
                <a:ea typeface="微软雅黑" panose="020B0503020204020204" charset="-122"/>
                <a:cs typeface="微软雅黑" panose="020B0503020204020204" charset="-122"/>
              </a:rPr>
              <a:t>-</a:t>
            </a:r>
            <a:r>
              <a:rPr lang="zh-CN" altLang="en-US" sz="2600" dirty="0">
                <a:latin typeface="微软雅黑" panose="020B0503020204020204" charset="-122"/>
                <a:ea typeface="微软雅黑" panose="020B0503020204020204" charset="-122"/>
                <a:cs typeface="微软雅黑" panose="020B0503020204020204" charset="-122"/>
              </a:rPr>
              <a:t> 对等复制是指两个节点相互为各自的副本，没有主从的概念 </a:t>
            </a:r>
            <a:endParaRPr lang="en-US" altLang="zh-CN" sz="26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600" dirty="0">
                <a:latin typeface="微软雅黑" panose="020B0503020204020204" charset="-122"/>
                <a:ea typeface="微软雅黑" panose="020B0503020204020204" charset="-122"/>
                <a:cs typeface="微软雅黑" panose="020B0503020204020204" charset="-122"/>
              </a:rPr>
              <a:t>数据一致性 </a:t>
            </a:r>
            <a:r>
              <a:rPr lang="en-US" altLang="zh-CN" sz="2600" dirty="0" smtClean="0">
                <a:latin typeface="微软雅黑" panose="020B0503020204020204" charset="-122"/>
                <a:ea typeface="微软雅黑" panose="020B0503020204020204" charset="-122"/>
                <a:cs typeface="微软雅黑" panose="020B0503020204020204" charset="-122"/>
              </a:rPr>
              <a:t>-</a:t>
            </a:r>
            <a:r>
              <a:rPr lang="zh-CN" altLang="en-US" sz="2600" dirty="0">
                <a:latin typeface="微软雅黑" panose="020B0503020204020204" charset="-122"/>
                <a:ea typeface="微软雅黑" panose="020B0503020204020204" charset="-122"/>
                <a:cs typeface="微软雅黑" panose="020B0503020204020204" charset="-122"/>
              </a:rPr>
              <a:t> 强一致、弱一致性、最终</a:t>
            </a:r>
            <a:r>
              <a:rPr lang="zh-CN" altLang="en-US" sz="2600" dirty="0" smtClean="0">
                <a:latin typeface="微软雅黑" panose="020B0503020204020204" charset="-122"/>
                <a:ea typeface="微软雅黑" panose="020B0503020204020204" charset="-122"/>
                <a:cs typeface="微软雅黑" panose="020B0503020204020204" charset="-122"/>
              </a:rPr>
              <a:t>一致性等</a:t>
            </a:r>
            <a:endParaRPr lang="zh-CN" altLang="en-US" sz="260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60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60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60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6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sz="26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latin typeface="微软雅黑" panose="020B0503020204020204" charset="-122"/>
                <a:ea typeface="微软雅黑" panose="020B0503020204020204" charset="-122"/>
                <a:cs typeface="微软雅黑" panose="020B0503020204020204" charset="-122"/>
              </a:rPr>
              <a:t>重要数据结构和算法 </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a:xfrm>
            <a:off x="838200" y="1303062"/>
            <a:ext cx="10515600" cy="4351338"/>
          </a:xfrm>
        </p:spPr>
        <p:txBody>
          <a:bodyPr>
            <a:noAutofit/>
          </a:bodyPr>
          <a:lstStyle/>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分布式存储系统中存储大量的数据，同时需要支持大量的上层读</a:t>
            </a: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写</a:t>
            </a:r>
            <a:r>
              <a:rPr lang="zh-CN" altLang="en-US" sz="2800" dirty="0" smtClean="0">
                <a:latin typeface="微软雅黑" panose="020B0503020204020204" charset="-122"/>
                <a:ea typeface="微软雅黑" panose="020B0503020204020204" charset="-122"/>
                <a:cs typeface="微软雅黑" panose="020B0503020204020204" charset="-122"/>
              </a:rPr>
              <a:t>操作，为了实现高吞吐量</a:t>
            </a:r>
            <a:r>
              <a:rPr lang="zh-CN" altLang="en-US" sz="2800" dirty="0">
                <a:latin typeface="微软雅黑" panose="020B0503020204020204" charset="-122"/>
                <a:ea typeface="微软雅黑" panose="020B0503020204020204" charset="-122"/>
                <a:cs typeface="微软雅黑" panose="020B0503020204020204" charset="-122"/>
              </a:rPr>
              <a:t>，</a:t>
            </a:r>
            <a:r>
              <a:rPr lang="zh-CN" altLang="en-US" sz="2800" dirty="0" smtClean="0">
                <a:latin typeface="微软雅黑" panose="020B0503020204020204" charset="-122"/>
                <a:ea typeface="微软雅黑" panose="020B0503020204020204" charset="-122"/>
                <a:cs typeface="微软雅黑" panose="020B0503020204020204" charset="-122"/>
              </a:rPr>
              <a:t>设计</a:t>
            </a:r>
            <a:r>
              <a:rPr lang="zh-CN" altLang="en-US" sz="2800" dirty="0">
                <a:latin typeface="微软雅黑" panose="020B0503020204020204" charset="-122"/>
                <a:ea typeface="微软雅黑" panose="020B0503020204020204" charset="-122"/>
                <a:cs typeface="微软雅黑" panose="020B0503020204020204" charset="-122"/>
              </a:rPr>
              <a:t>和实现一个良好的数据结构能起到相当大的作用 </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smtClean="0">
                <a:latin typeface="微软雅黑" panose="020B0503020204020204" charset="-122"/>
                <a:ea typeface="微软雅黑" panose="020B0503020204020204" charset="-122"/>
                <a:cs typeface="微软雅黑" panose="020B0503020204020204" charset="-122"/>
              </a:rPr>
              <a:t>NoSQL</a:t>
            </a:r>
            <a:r>
              <a:rPr lang="zh-CN" altLang="en-US" sz="2800" dirty="0" smtClean="0">
                <a:latin typeface="微软雅黑" panose="020B0503020204020204" charset="-122"/>
                <a:ea typeface="微软雅黑" panose="020B0503020204020204" charset="-122"/>
                <a:cs typeface="微软雅黑" panose="020B0503020204020204" charset="-122"/>
              </a:rPr>
              <a:t> </a:t>
            </a:r>
            <a:r>
              <a:rPr lang="en-US" altLang="zh-CN" sz="2800" dirty="0" smtClean="0">
                <a:latin typeface="微软雅黑" panose="020B0503020204020204" charset="-122"/>
                <a:ea typeface="微软雅黑" panose="020B0503020204020204" charset="-122"/>
                <a:cs typeface="微软雅黑" panose="020B0503020204020204" charset="-122"/>
              </a:rPr>
              <a:t>–</a:t>
            </a:r>
            <a:r>
              <a:rPr lang="zh-CN" altLang="en-US" sz="2800" dirty="0" smtClean="0">
                <a:latin typeface="微软雅黑" panose="020B0503020204020204" charset="-122"/>
                <a:ea typeface="微软雅黑" panose="020B0503020204020204" charset="-122"/>
                <a:cs typeface="微软雅黑" panose="020B0503020204020204" charset="-122"/>
              </a:rPr>
              <a:t> </a:t>
            </a:r>
            <a:r>
              <a:rPr lang="en-US" altLang="zh-CN" sz="2800" dirty="0" smtClean="0">
                <a:latin typeface="微软雅黑" panose="020B0503020204020204" charset="-122"/>
                <a:ea typeface="微软雅黑" panose="020B0503020204020204" charset="-122"/>
                <a:cs typeface="微软雅黑" panose="020B0503020204020204" charset="-122"/>
              </a:rPr>
              <a:t>LSM</a:t>
            </a:r>
            <a:r>
              <a:rPr lang="zh-CN" altLang="en-US" sz="2800" dirty="0" smtClean="0">
                <a:latin typeface="微软雅黑" panose="020B0503020204020204" charset="-122"/>
                <a:ea typeface="微软雅黑" panose="020B0503020204020204" charset="-122"/>
                <a:cs typeface="微软雅黑" panose="020B0503020204020204" charset="-122"/>
              </a:rPr>
              <a:t> </a:t>
            </a:r>
            <a:r>
              <a:rPr lang="en-US" altLang="zh-CN" sz="2800" dirty="0" smtClean="0">
                <a:latin typeface="微软雅黑" panose="020B0503020204020204" charset="-122"/>
                <a:ea typeface="微软雅黑" panose="020B0503020204020204" charset="-122"/>
                <a:cs typeface="微软雅黑" panose="020B0503020204020204" charset="-122"/>
              </a:rPr>
              <a:t>Tree</a:t>
            </a:r>
          </a:p>
          <a:p>
            <a:pPr>
              <a:lnSpc>
                <a:spcPct val="150000"/>
              </a:lnSpc>
            </a:pPr>
            <a:r>
              <a:rPr lang="en-US" altLang="zh-CN" sz="2800" dirty="0" smtClean="0">
                <a:latin typeface="微软雅黑" panose="020B0503020204020204" charset="-122"/>
                <a:ea typeface="微软雅黑" panose="020B0503020204020204" charset="-122"/>
                <a:cs typeface="微软雅黑" panose="020B0503020204020204" charset="-122"/>
              </a:rPr>
              <a:t>MemC3</a:t>
            </a:r>
            <a:r>
              <a:rPr lang="zh-CN" altLang="en-US" sz="2800" dirty="0" smtClean="0">
                <a:latin typeface="微软雅黑" panose="020B0503020204020204" charset="-122"/>
                <a:ea typeface="微软雅黑" panose="020B0503020204020204" charset="-122"/>
                <a:cs typeface="微软雅黑" panose="020B0503020204020204" charset="-122"/>
              </a:rPr>
              <a:t> </a:t>
            </a:r>
            <a:r>
              <a:rPr lang="en-US" altLang="zh-CN" sz="2800" dirty="0" smtClean="0">
                <a:latin typeface="微软雅黑" panose="020B0503020204020204" charset="-122"/>
                <a:ea typeface="微软雅黑" panose="020B0503020204020204" charset="-122"/>
                <a:cs typeface="微软雅黑" panose="020B0503020204020204" charset="-122"/>
              </a:rPr>
              <a:t>–</a:t>
            </a:r>
            <a:r>
              <a:rPr lang="zh-CN" altLang="en-US" sz="2800" dirty="0" smtClean="0">
                <a:latin typeface="微软雅黑" panose="020B0503020204020204" charset="-122"/>
                <a:ea typeface="微软雅黑" panose="020B0503020204020204" charset="-122"/>
                <a:cs typeface="微软雅黑" panose="020B0503020204020204" charset="-122"/>
              </a:rPr>
              <a:t> </a:t>
            </a:r>
            <a:r>
              <a:rPr lang="en-US" altLang="zh-CN" sz="2800" dirty="0" smtClean="0">
                <a:latin typeface="微软雅黑" panose="020B0503020204020204" charset="-122"/>
                <a:ea typeface="微软雅黑" panose="020B0503020204020204" charset="-122"/>
                <a:cs typeface="微软雅黑" panose="020B0503020204020204" charset="-122"/>
              </a:rPr>
              <a:t>Cuckoo</a:t>
            </a:r>
            <a:r>
              <a:rPr lang="zh-CN" altLang="en-US" sz="2800" dirty="0" smtClean="0">
                <a:latin typeface="微软雅黑" panose="020B0503020204020204" charset="-122"/>
                <a:ea typeface="微软雅黑" panose="020B0503020204020204" charset="-122"/>
                <a:cs typeface="微软雅黑" panose="020B0503020204020204" charset="-122"/>
              </a:rPr>
              <a:t> </a:t>
            </a:r>
            <a:r>
              <a:rPr lang="en-US" altLang="zh-CN" sz="2800" dirty="0" smtClean="0">
                <a:latin typeface="微软雅黑" panose="020B0503020204020204" charset="-122"/>
                <a:ea typeface="微软雅黑" panose="020B0503020204020204" charset="-122"/>
                <a:cs typeface="微软雅黑" panose="020B0503020204020204" charset="-122"/>
              </a:rPr>
              <a:t>Hash </a:t>
            </a:r>
          </a:p>
          <a:p>
            <a:pPr>
              <a:lnSpc>
                <a:spcPct val="150000"/>
              </a:lnSpc>
            </a:pPr>
            <a:r>
              <a:rPr lang="en-US" altLang="zh-CN" sz="2800" dirty="0" err="1" smtClean="0">
                <a:latin typeface="微软雅黑" panose="020B0503020204020204" charset="-122"/>
                <a:ea typeface="微软雅黑" panose="020B0503020204020204" charset="-122"/>
                <a:cs typeface="微软雅黑" panose="020B0503020204020204" charset="-122"/>
              </a:rPr>
              <a:t>HBase</a:t>
            </a:r>
            <a:r>
              <a:rPr lang="zh-CN" altLang="en-US" sz="2800" dirty="0" smtClean="0">
                <a:latin typeface="微软雅黑" panose="020B0503020204020204" charset="-122"/>
                <a:ea typeface="微软雅黑" panose="020B0503020204020204" charset="-122"/>
                <a:cs typeface="微软雅黑" panose="020B0503020204020204" charset="-122"/>
              </a:rPr>
              <a:t> </a:t>
            </a:r>
            <a:r>
              <a:rPr lang="en-US" altLang="zh-CN" sz="2800" dirty="0" smtClean="0">
                <a:latin typeface="微软雅黑" panose="020B0503020204020204" charset="-122"/>
                <a:ea typeface="微软雅黑" panose="020B0503020204020204" charset="-122"/>
                <a:cs typeface="微软雅黑" panose="020B0503020204020204" charset="-122"/>
              </a:rPr>
              <a:t>–</a:t>
            </a:r>
            <a:r>
              <a:rPr lang="zh-CN" altLang="en-US" sz="2800" dirty="0" smtClean="0">
                <a:latin typeface="微软雅黑" panose="020B0503020204020204" charset="-122"/>
                <a:ea typeface="微软雅黑" panose="020B0503020204020204" charset="-122"/>
                <a:cs typeface="微软雅黑" panose="020B0503020204020204" charset="-122"/>
              </a:rPr>
              <a:t> </a:t>
            </a:r>
            <a:r>
              <a:rPr lang="en-US" altLang="zh-CN" sz="2800" dirty="0" err="1" smtClean="0">
                <a:latin typeface="微软雅黑" panose="020B0503020204020204" charset="-122"/>
                <a:ea typeface="微软雅黑" panose="020B0503020204020204" charset="-122"/>
                <a:cs typeface="微软雅黑" panose="020B0503020204020204" charset="-122"/>
              </a:rPr>
              <a:t>BloomFilter</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微软雅黑" panose="020B0503020204020204" charset="-122"/>
                <a:ea typeface="微软雅黑" panose="020B0503020204020204" charset="-122"/>
                <a:cs typeface="微软雅黑" panose="020B0503020204020204" charset="-122"/>
              </a:rPr>
              <a:t>LSM </a:t>
            </a:r>
            <a:r>
              <a:rPr lang="en-US" dirty="0" smtClean="0">
                <a:latin typeface="微软雅黑" panose="020B0503020204020204" charset="-122"/>
                <a:ea typeface="微软雅黑" panose="020B0503020204020204" charset="-122"/>
                <a:cs typeface="微软雅黑" panose="020B0503020204020204" charset="-122"/>
              </a:rPr>
              <a:t>Tree</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a:xfrm>
            <a:off x="1003852" y="1517080"/>
            <a:ext cx="10416208" cy="4895912"/>
          </a:xfrm>
        </p:spPr>
        <p:txBody>
          <a:bodyPr>
            <a:noAutofit/>
          </a:bodyPr>
          <a:lstStyle/>
          <a:p>
            <a:pPr>
              <a:lnSpc>
                <a:spcPct val="150000"/>
              </a:lnSpc>
            </a:pPr>
            <a:r>
              <a:rPr lang="en-US" altLang="zh-CN" sz="2600" dirty="0">
                <a:latin typeface="微软雅黑" panose="020B0503020204020204" charset="-122"/>
                <a:ea typeface="微软雅黑" panose="020B0503020204020204" charset="-122"/>
                <a:cs typeface="微软雅黑" panose="020B0503020204020204" charset="-122"/>
              </a:rPr>
              <a:t>LSM </a:t>
            </a:r>
            <a:r>
              <a:rPr lang="zh-CN" altLang="en-US" sz="2600" dirty="0">
                <a:latin typeface="微软雅黑" panose="020B0503020204020204" charset="-122"/>
                <a:ea typeface="微软雅黑" panose="020B0503020204020204" charset="-122"/>
                <a:cs typeface="微软雅黑" panose="020B0503020204020204" charset="-122"/>
              </a:rPr>
              <a:t>树和 </a:t>
            </a:r>
            <a:r>
              <a:rPr lang="en-US" altLang="zh-CN" sz="2600" dirty="0">
                <a:latin typeface="微软雅黑" panose="020B0503020204020204" charset="-122"/>
                <a:ea typeface="微软雅黑" panose="020B0503020204020204" charset="-122"/>
                <a:cs typeface="微软雅黑" panose="020B0503020204020204" charset="-122"/>
              </a:rPr>
              <a:t>B+</a:t>
            </a:r>
            <a:r>
              <a:rPr lang="zh-CN" altLang="en-US" sz="2600" dirty="0">
                <a:latin typeface="微软雅黑" panose="020B0503020204020204" charset="-122"/>
                <a:ea typeface="微软雅黑" panose="020B0503020204020204" charset="-122"/>
                <a:cs typeface="微软雅黑" panose="020B0503020204020204" charset="-122"/>
              </a:rPr>
              <a:t>树</a:t>
            </a:r>
            <a:r>
              <a:rPr lang="zh-CN" altLang="en-US" sz="2600" dirty="0" smtClean="0">
                <a:latin typeface="微软雅黑" panose="020B0503020204020204" charset="-122"/>
                <a:ea typeface="微软雅黑" panose="020B0503020204020204" charset="-122"/>
                <a:cs typeface="微软雅黑" panose="020B0503020204020204" charset="-122"/>
              </a:rPr>
              <a:t>相比</a:t>
            </a:r>
            <a:r>
              <a:rPr lang="zh-CN" altLang="en-US" sz="2600" dirty="0">
                <a:latin typeface="微软雅黑" panose="020B0503020204020204" charset="-122"/>
                <a:ea typeface="微软雅黑" panose="020B0503020204020204" charset="-122"/>
                <a:cs typeface="微软雅黑" panose="020B0503020204020204" charset="-122"/>
              </a:rPr>
              <a:t>，</a:t>
            </a:r>
            <a:r>
              <a:rPr lang="en-US" altLang="zh-CN" sz="2600" dirty="0" smtClean="0">
                <a:latin typeface="微软雅黑" panose="020B0503020204020204" charset="-122"/>
                <a:ea typeface="微软雅黑" panose="020B0503020204020204" charset="-122"/>
                <a:cs typeface="微软雅黑" panose="020B0503020204020204" charset="-122"/>
              </a:rPr>
              <a:t>LSM </a:t>
            </a:r>
            <a:r>
              <a:rPr lang="zh-CN" altLang="en-US" sz="2600" dirty="0">
                <a:latin typeface="微软雅黑" panose="020B0503020204020204" charset="-122"/>
                <a:ea typeface="微软雅黑" panose="020B0503020204020204" charset="-122"/>
                <a:cs typeface="微软雅黑" panose="020B0503020204020204" charset="-122"/>
              </a:rPr>
              <a:t>树牺牲了部分</a:t>
            </a:r>
            <a:r>
              <a:rPr lang="zh-CN" altLang="en-US" sz="2600" dirty="0" smtClean="0">
                <a:latin typeface="微软雅黑" panose="020B0503020204020204" charset="-122"/>
                <a:ea typeface="微软雅黑" panose="020B0503020204020204" charset="-122"/>
                <a:cs typeface="微软雅黑" panose="020B0503020204020204" charset="-122"/>
              </a:rPr>
              <a:t>读性能，用</a:t>
            </a:r>
            <a:r>
              <a:rPr lang="zh-CN" altLang="en-US" sz="2600" dirty="0">
                <a:latin typeface="微软雅黑" panose="020B0503020204020204" charset="-122"/>
                <a:ea typeface="微软雅黑" panose="020B0503020204020204" charset="-122"/>
                <a:cs typeface="微软雅黑" panose="020B0503020204020204" charset="-122"/>
              </a:rPr>
              <a:t>来大幅度提高写性能 </a:t>
            </a:r>
          </a:p>
          <a:p>
            <a:pPr>
              <a:lnSpc>
                <a:spcPct val="150000"/>
              </a:lnSpc>
            </a:pPr>
            <a:r>
              <a:rPr lang="zh-CN" altLang="en-US" sz="2600" dirty="0">
                <a:latin typeface="微软雅黑" panose="020B0503020204020204" charset="-122"/>
                <a:ea typeface="微软雅黑" panose="020B0503020204020204" charset="-122"/>
                <a:cs typeface="微软雅黑" panose="020B0503020204020204" charset="-122"/>
              </a:rPr>
              <a:t>把一棵大树拆分成</a:t>
            </a:r>
            <a:r>
              <a:rPr lang="en-US" altLang="zh-CN" sz="2600" dirty="0">
                <a:latin typeface="微软雅黑" panose="020B0503020204020204" charset="-122"/>
                <a:ea typeface="微软雅黑" panose="020B0503020204020204" charset="-122"/>
                <a:cs typeface="微软雅黑" panose="020B0503020204020204" charset="-122"/>
              </a:rPr>
              <a:t>n</a:t>
            </a:r>
            <a:r>
              <a:rPr lang="zh-CN" altLang="en-US" sz="2600" dirty="0">
                <a:latin typeface="微软雅黑" panose="020B0503020204020204" charset="-122"/>
                <a:ea typeface="微软雅黑" panose="020B0503020204020204" charset="-122"/>
                <a:cs typeface="微软雅黑" panose="020B0503020204020204" charset="-122"/>
              </a:rPr>
              <a:t>棵</a:t>
            </a:r>
            <a:r>
              <a:rPr lang="zh-CN" altLang="en-US" sz="2600" dirty="0" smtClean="0">
                <a:latin typeface="微软雅黑" panose="020B0503020204020204" charset="-122"/>
                <a:ea typeface="微软雅黑" panose="020B0503020204020204" charset="-122"/>
                <a:cs typeface="微软雅黑" panose="020B0503020204020204" charset="-122"/>
              </a:rPr>
              <a:t>小树</a:t>
            </a:r>
            <a:r>
              <a:rPr lang="zh-CN" altLang="en-US" sz="2600" dirty="0">
                <a:latin typeface="微软雅黑" panose="020B0503020204020204" charset="-122"/>
                <a:ea typeface="微软雅黑" panose="020B0503020204020204" charset="-122"/>
                <a:cs typeface="微软雅黑" panose="020B0503020204020204" charset="-122"/>
              </a:rPr>
              <a:t>，</a:t>
            </a:r>
            <a:r>
              <a:rPr lang="zh-CN" altLang="en-US" sz="2600" dirty="0" smtClean="0">
                <a:latin typeface="微软雅黑" panose="020B0503020204020204" charset="-122"/>
                <a:ea typeface="微软雅黑" panose="020B0503020204020204" charset="-122"/>
                <a:cs typeface="微软雅黑" panose="020B0503020204020204" charset="-122"/>
              </a:rPr>
              <a:t>它</a:t>
            </a:r>
            <a:r>
              <a:rPr lang="zh-CN" altLang="en-US" sz="2600" dirty="0">
                <a:latin typeface="微软雅黑" panose="020B0503020204020204" charset="-122"/>
                <a:ea typeface="微软雅黑" panose="020B0503020204020204" charset="-122"/>
                <a:cs typeface="微软雅黑" panose="020B0503020204020204" charset="-122"/>
              </a:rPr>
              <a:t>首先写入内存</a:t>
            </a:r>
            <a:r>
              <a:rPr lang="zh-CN" altLang="en-US" sz="2600" dirty="0" smtClean="0">
                <a:latin typeface="微软雅黑" panose="020B0503020204020204" charset="-122"/>
                <a:ea typeface="微软雅黑" panose="020B0503020204020204" charset="-122"/>
                <a:cs typeface="微软雅黑" panose="020B0503020204020204" charset="-122"/>
              </a:rPr>
              <a:t>中，随着</a:t>
            </a:r>
            <a:r>
              <a:rPr lang="zh-CN" altLang="en-US" sz="2600" dirty="0">
                <a:latin typeface="微软雅黑" panose="020B0503020204020204" charset="-122"/>
                <a:ea typeface="微软雅黑" panose="020B0503020204020204" charset="-122"/>
                <a:cs typeface="微软雅黑" panose="020B0503020204020204" charset="-122"/>
              </a:rPr>
              <a:t>小树</a:t>
            </a:r>
            <a:r>
              <a:rPr lang="zh-CN" altLang="en-US" sz="2600" dirty="0" smtClean="0">
                <a:latin typeface="微软雅黑" panose="020B0503020204020204" charset="-122"/>
                <a:ea typeface="微软雅黑" panose="020B0503020204020204" charset="-122"/>
                <a:cs typeface="微软雅黑" panose="020B0503020204020204" charset="-122"/>
              </a:rPr>
              <a:t>越来越大，内存</a:t>
            </a:r>
            <a:r>
              <a:rPr lang="zh-CN" altLang="en-US" sz="2600" dirty="0">
                <a:latin typeface="微软雅黑" panose="020B0503020204020204" charset="-122"/>
                <a:ea typeface="微软雅黑" panose="020B0503020204020204" charset="-122"/>
                <a:cs typeface="微软雅黑" panose="020B0503020204020204" charset="-122"/>
              </a:rPr>
              <a:t>中的小树会</a:t>
            </a:r>
            <a:r>
              <a:rPr lang="en-US" altLang="zh-CN" sz="2600" dirty="0">
                <a:latin typeface="微软雅黑" panose="020B0503020204020204" charset="-122"/>
                <a:ea typeface="微软雅黑" panose="020B0503020204020204" charset="-122"/>
                <a:cs typeface="微软雅黑" panose="020B0503020204020204" charset="-122"/>
              </a:rPr>
              <a:t>flush</a:t>
            </a:r>
            <a:r>
              <a:rPr lang="zh-CN" altLang="en-US" sz="2600" dirty="0">
                <a:latin typeface="微软雅黑" panose="020B0503020204020204" charset="-122"/>
                <a:ea typeface="微软雅黑" panose="020B0503020204020204" charset="-122"/>
                <a:cs typeface="微软雅黑" panose="020B0503020204020204" charset="-122"/>
              </a:rPr>
              <a:t>到磁盘</a:t>
            </a:r>
            <a:r>
              <a:rPr lang="zh-CN" altLang="en-US" sz="2600" dirty="0" smtClean="0">
                <a:latin typeface="微软雅黑" panose="020B0503020204020204" charset="-122"/>
                <a:ea typeface="微软雅黑" panose="020B0503020204020204" charset="-122"/>
                <a:cs typeface="微软雅黑" panose="020B0503020204020204" charset="-122"/>
              </a:rPr>
              <a:t>中，磁盘</a:t>
            </a:r>
            <a:r>
              <a:rPr lang="zh-CN" altLang="en-US" sz="2600" dirty="0">
                <a:latin typeface="微软雅黑" panose="020B0503020204020204" charset="-122"/>
                <a:ea typeface="微软雅黑" panose="020B0503020204020204" charset="-122"/>
                <a:cs typeface="微软雅黑" panose="020B0503020204020204" charset="-122"/>
              </a:rPr>
              <a:t>中的树定期可以做 </a:t>
            </a:r>
            <a:r>
              <a:rPr lang="en-US" altLang="zh-CN" sz="2600" dirty="0">
                <a:latin typeface="微软雅黑" panose="020B0503020204020204" charset="-122"/>
                <a:ea typeface="微软雅黑" panose="020B0503020204020204" charset="-122"/>
                <a:cs typeface="微软雅黑" panose="020B0503020204020204" charset="-122"/>
              </a:rPr>
              <a:t>merge</a:t>
            </a:r>
            <a:r>
              <a:rPr lang="zh-CN" altLang="en-US" sz="2600" dirty="0">
                <a:latin typeface="微软雅黑" panose="020B0503020204020204" charset="-122"/>
                <a:ea typeface="微软雅黑" panose="020B0503020204020204" charset="-122"/>
                <a:cs typeface="微软雅黑" panose="020B0503020204020204" charset="-122"/>
              </a:rPr>
              <a:t>操作 </a:t>
            </a:r>
            <a:endParaRPr lang="en-US" altLang="zh-CN" sz="26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600" dirty="0">
                <a:latin typeface="微软雅黑" panose="020B0503020204020204" charset="-122"/>
                <a:ea typeface="微软雅黑" panose="020B0503020204020204" charset="-122"/>
                <a:cs typeface="微软雅黑" panose="020B0503020204020204" charset="-122"/>
              </a:rPr>
              <a:t>插入操作首先会作用于</a:t>
            </a:r>
            <a:r>
              <a:rPr lang="zh-CN" altLang="en-US" sz="2600" dirty="0" smtClean="0">
                <a:latin typeface="微软雅黑" panose="020B0503020204020204" charset="-122"/>
                <a:ea typeface="微软雅黑" panose="020B0503020204020204" charset="-122"/>
                <a:cs typeface="微软雅黑" panose="020B0503020204020204" charset="-122"/>
              </a:rPr>
              <a:t>内存，由于</a:t>
            </a:r>
            <a:r>
              <a:rPr lang="zh-CN" altLang="en-US" sz="2600" dirty="0">
                <a:latin typeface="微软雅黑" panose="020B0503020204020204" charset="-122"/>
                <a:ea typeface="微软雅黑" panose="020B0503020204020204" charset="-122"/>
                <a:cs typeface="微软雅黑" panose="020B0503020204020204" charset="-122"/>
              </a:rPr>
              <a:t>内存中的树不会很</a:t>
            </a:r>
            <a:r>
              <a:rPr lang="zh-CN" altLang="en-US" sz="2600" dirty="0" smtClean="0">
                <a:latin typeface="微软雅黑" panose="020B0503020204020204" charset="-122"/>
                <a:ea typeface="微软雅黑" panose="020B0503020204020204" charset="-122"/>
                <a:cs typeface="微软雅黑" panose="020B0503020204020204" charset="-122"/>
              </a:rPr>
              <a:t>大，因此</a:t>
            </a:r>
            <a:r>
              <a:rPr lang="zh-CN" altLang="en-US" sz="2600" dirty="0">
                <a:latin typeface="微软雅黑" panose="020B0503020204020204" charset="-122"/>
                <a:ea typeface="微软雅黑" panose="020B0503020204020204" charset="-122"/>
                <a:cs typeface="微软雅黑" panose="020B0503020204020204" charset="-122"/>
              </a:rPr>
              <a:t>速度快 </a:t>
            </a:r>
            <a:endParaRPr lang="en-US" altLang="zh-CN" sz="26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600" dirty="0">
                <a:latin typeface="微软雅黑" panose="020B0503020204020204" charset="-122"/>
                <a:ea typeface="微软雅黑" panose="020B0503020204020204" charset="-122"/>
                <a:cs typeface="微软雅黑" panose="020B0503020204020204" charset="-122"/>
              </a:rPr>
              <a:t>合并操作会顺序写入一个或多个磁盘页，比随机写入快得多 </a:t>
            </a:r>
          </a:p>
          <a:p>
            <a:pPr>
              <a:lnSpc>
                <a:spcPct val="150000"/>
              </a:lnSpc>
            </a:pPr>
            <a:endParaRPr lang="zh-CN" altLang="en-US" sz="26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sz="26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微软雅黑" panose="020B0503020204020204" charset="-122"/>
                <a:ea typeface="微软雅黑" panose="020B0503020204020204" charset="-122"/>
                <a:cs typeface="微软雅黑" panose="020B0503020204020204" charset="-122"/>
              </a:rPr>
              <a:t>Bloom Filter </a:t>
            </a:r>
          </a:p>
        </p:txBody>
      </p:sp>
      <p:sp>
        <p:nvSpPr>
          <p:cNvPr id="3" name="Content Placeholder 2"/>
          <p:cNvSpPr>
            <a:spLocks noGrp="1"/>
          </p:cNvSpPr>
          <p:nvPr>
            <p:ph idx="1"/>
          </p:nvPr>
        </p:nvSpPr>
        <p:spPr>
          <a:xfrm>
            <a:off x="661639" y="1195337"/>
            <a:ext cx="6047273" cy="5056376"/>
          </a:xfrm>
        </p:spPr>
        <p:txBody>
          <a:bodyPr>
            <a:noAutofit/>
          </a:bodyPr>
          <a:lstStyle/>
          <a:p>
            <a:pPr>
              <a:lnSpc>
                <a:spcPct val="150000"/>
              </a:lnSpc>
            </a:pPr>
            <a:r>
              <a:rPr lang="en-US" altLang="zh-CN" dirty="0">
                <a:latin typeface="微软雅黑" panose="020B0503020204020204" charset="-122"/>
                <a:ea typeface="微软雅黑" panose="020B0503020204020204" charset="-122"/>
                <a:cs typeface="微软雅黑" panose="020B0503020204020204" charset="-122"/>
              </a:rPr>
              <a:t>Bloom </a:t>
            </a:r>
            <a:r>
              <a:rPr lang="en-US" altLang="zh-CN" dirty="0" smtClean="0">
                <a:latin typeface="微软雅黑" panose="020B0503020204020204" charset="-122"/>
                <a:ea typeface="微软雅黑" panose="020B0503020204020204" charset="-122"/>
                <a:cs typeface="微软雅黑" panose="020B0503020204020204" charset="-122"/>
              </a:rPr>
              <a:t>Filter</a:t>
            </a:r>
            <a:r>
              <a:rPr lang="zh-CN" altLang="en-US" dirty="0" smtClean="0">
                <a:latin typeface="微软雅黑" panose="020B0503020204020204" charset="-122"/>
                <a:ea typeface="微软雅黑" panose="020B0503020204020204" charset="-122"/>
                <a:cs typeface="微软雅黑" panose="020B0503020204020204" charset="-122"/>
              </a:rPr>
              <a:t>用于在海量数据中快速查找给定的数据是否在某个集合内 </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dirty="0">
                <a:latin typeface="微软雅黑" panose="020B0503020204020204" charset="-122"/>
                <a:ea typeface="微软雅黑" panose="020B0503020204020204" charset="-122"/>
                <a:cs typeface="微软雅黑" panose="020B0503020204020204" charset="-122"/>
              </a:rPr>
              <a:t>通过</a:t>
            </a:r>
            <a:r>
              <a:rPr lang="en-US" altLang="zh-CN" dirty="0">
                <a:latin typeface="微软雅黑" panose="020B0503020204020204" charset="-122"/>
                <a:ea typeface="微软雅黑" panose="020B0503020204020204" charset="-122"/>
                <a:cs typeface="微软雅黑" panose="020B0503020204020204" charset="-122"/>
              </a:rPr>
              <a:t>k </a:t>
            </a:r>
            <a:r>
              <a:rPr lang="zh-CN" altLang="en-US" dirty="0">
                <a:latin typeface="微软雅黑" panose="020B0503020204020204" charset="-122"/>
                <a:ea typeface="微软雅黑" panose="020B0503020204020204" charset="-122"/>
                <a:cs typeface="微软雅黑" panose="020B0503020204020204" charset="-122"/>
              </a:rPr>
              <a:t>个散列函数将这个元素</a:t>
            </a:r>
            <a:r>
              <a:rPr lang="zh-CN" altLang="en-US" dirty="0" smtClean="0">
                <a:latin typeface="微软雅黑" panose="020B0503020204020204" charset="-122"/>
                <a:ea typeface="微软雅黑" panose="020B0503020204020204" charset="-122"/>
                <a:cs typeface="微软雅黑" panose="020B0503020204020204" charset="-122"/>
              </a:rPr>
              <a:t>映射</a:t>
            </a:r>
            <a:r>
              <a:rPr lang="zh-CN" altLang="en-US" dirty="0">
                <a:latin typeface="微软雅黑" panose="020B0503020204020204" charset="-122"/>
                <a:ea typeface="微软雅黑" panose="020B0503020204020204" charset="-122"/>
                <a:cs typeface="微软雅黑" panose="020B0503020204020204" charset="-122"/>
              </a:rPr>
              <a:t>成一个位数组中的</a:t>
            </a:r>
            <a:r>
              <a:rPr lang="en-US" altLang="zh-CN" dirty="0">
                <a:latin typeface="微软雅黑" panose="020B0503020204020204" charset="-122"/>
                <a:ea typeface="微软雅黑" panose="020B0503020204020204" charset="-122"/>
                <a:cs typeface="微软雅黑" panose="020B0503020204020204" charset="-122"/>
              </a:rPr>
              <a:t>k </a:t>
            </a:r>
            <a:r>
              <a:rPr lang="zh-CN" altLang="en-US" dirty="0" smtClean="0">
                <a:latin typeface="微软雅黑" panose="020B0503020204020204" charset="-122"/>
                <a:ea typeface="微软雅黑" panose="020B0503020204020204" charset="-122"/>
                <a:cs typeface="微软雅黑" panose="020B0503020204020204" charset="-122"/>
              </a:rPr>
              <a:t>个点</a:t>
            </a:r>
            <a:r>
              <a:rPr lang="zh-CN" altLang="en-US" dirty="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cs typeface="微软雅黑" panose="020B0503020204020204" charset="-122"/>
              </a:rPr>
              <a:t>把</a:t>
            </a:r>
            <a:r>
              <a:rPr lang="zh-CN" altLang="en-US" dirty="0">
                <a:latin typeface="微软雅黑" panose="020B0503020204020204" charset="-122"/>
                <a:ea typeface="微软雅黑" panose="020B0503020204020204" charset="-122"/>
                <a:cs typeface="微软雅黑" panose="020B0503020204020204" charset="-122"/>
              </a:rPr>
              <a:t>它们置为</a:t>
            </a:r>
            <a:r>
              <a:rPr lang="en-US" altLang="zh-CN" dirty="0" smtClean="0">
                <a:latin typeface="微软雅黑" panose="020B0503020204020204" charset="-122"/>
                <a:ea typeface="微软雅黑" panose="020B0503020204020204" charset="-122"/>
                <a:cs typeface="微软雅黑" panose="020B0503020204020204" charset="-122"/>
              </a:rPr>
              <a:t>1</a:t>
            </a:r>
          </a:p>
          <a:p>
            <a:pPr>
              <a:lnSpc>
                <a:spcPct val="150000"/>
              </a:lnSpc>
            </a:pPr>
            <a:r>
              <a:rPr lang="zh-CN" altLang="en-US" dirty="0">
                <a:latin typeface="微软雅黑" panose="020B0503020204020204" charset="-122"/>
                <a:ea typeface="微软雅黑" panose="020B0503020204020204" charset="-122"/>
                <a:cs typeface="微软雅黑" panose="020B0503020204020204" charset="-122"/>
              </a:rPr>
              <a:t>检索</a:t>
            </a:r>
            <a:r>
              <a:rPr lang="zh-CN" altLang="en-US" dirty="0" smtClean="0">
                <a:latin typeface="微软雅黑" panose="020B0503020204020204" charset="-122"/>
                <a:ea typeface="微软雅黑" panose="020B0503020204020204" charset="-122"/>
                <a:cs typeface="微软雅黑" panose="020B0503020204020204" charset="-122"/>
              </a:rPr>
              <a:t>时，用户</a:t>
            </a:r>
            <a:r>
              <a:rPr lang="zh-CN" altLang="en-US" dirty="0">
                <a:latin typeface="微软雅黑" panose="020B0503020204020204" charset="-122"/>
                <a:ea typeface="微软雅黑" panose="020B0503020204020204" charset="-122"/>
                <a:cs typeface="微软雅黑" panose="020B0503020204020204" charset="-122"/>
              </a:rPr>
              <a:t>只要看看这些点是不是都是</a:t>
            </a:r>
            <a:r>
              <a:rPr lang="en-US" altLang="zh-CN" dirty="0">
                <a:latin typeface="微软雅黑" panose="020B0503020204020204" charset="-122"/>
                <a:ea typeface="微软雅黑" panose="020B0503020204020204" charset="-122"/>
                <a:cs typeface="微软雅黑" panose="020B0503020204020204" charset="-122"/>
              </a:rPr>
              <a:t>1 </a:t>
            </a:r>
            <a:r>
              <a:rPr lang="zh-CN" altLang="en-US" dirty="0">
                <a:latin typeface="微软雅黑" panose="020B0503020204020204" charset="-122"/>
                <a:ea typeface="微软雅黑" panose="020B0503020204020204" charset="-122"/>
                <a:cs typeface="微软雅黑" panose="020B0503020204020204" charset="-122"/>
              </a:rPr>
              <a:t>就</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大约</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知道集合中有没有它</a:t>
            </a:r>
            <a:r>
              <a:rPr lang="zh-CN" altLang="en-US" dirty="0" smtClean="0">
                <a:latin typeface="微软雅黑" panose="020B0503020204020204" charset="-122"/>
                <a:ea typeface="微软雅黑" panose="020B0503020204020204" charset="-122"/>
                <a:cs typeface="微软雅黑" panose="020B0503020204020204" charset="-122"/>
              </a:rPr>
              <a:t>了：如果</a:t>
            </a:r>
            <a:r>
              <a:rPr lang="zh-CN" altLang="en-US" dirty="0">
                <a:latin typeface="微软雅黑" panose="020B0503020204020204" charset="-122"/>
                <a:ea typeface="微软雅黑" panose="020B0503020204020204" charset="-122"/>
                <a:cs typeface="微软雅黑" panose="020B0503020204020204" charset="-122"/>
              </a:rPr>
              <a:t>这些点有任何一个</a:t>
            </a:r>
            <a:r>
              <a:rPr lang="en-US" altLang="zh-CN" dirty="0" smtClean="0">
                <a:latin typeface="微软雅黑" panose="020B0503020204020204" charset="-122"/>
                <a:ea typeface="微软雅黑" panose="020B0503020204020204" charset="-122"/>
                <a:cs typeface="微软雅黑" panose="020B0503020204020204" charset="-122"/>
              </a:rPr>
              <a:t>0</a:t>
            </a:r>
            <a:r>
              <a:rPr lang="zh-CN" altLang="en-US" dirty="0" smtClean="0">
                <a:latin typeface="微软雅黑" panose="020B0503020204020204" charset="-122"/>
                <a:ea typeface="微软雅黑" panose="020B0503020204020204" charset="-122"/>
                <a:cs typeface="微软雅黑" panose="020B0503020204020204" charset="-122"/>
              </a:rPr>
              <a:t>，则</a:t>
            </a:r>
            <a:r>
              <a:rPr lang="zh-CN" altLang="en-US" dirty="0">
                <a:latin typeface="微软雅黑" panose="020B0503020204020204" charset="-122"/>
                <a:ea typeface="微软雅黑" panose="020B0503020204020204" charset="-122"/>
                <a:cs typeface="微软雅黑" panose="020B0503020204020204" charset="-122"/>
              </a:rPr>
              <a:t>被检元素一定不</a:t>
            </a:r>
            <a:r>
              <a:rPr lang="zh-CN" altLang="en-US" dirty="0" smtClean="0">
                <a:latin typeface="微软雅黑" panose="020B0503020204020204" charset="-122"/>
                <a:ea typeface="微软雅黑" panose="020B0503020204020204" charset="-122"/>
                <a:cs typeface="微软雅黑" panose="020B0503020204020204" charset="-122"/>
              </a:rPr>
              <a:t>在；如果都是 </a:t>
            </a:r>
            <a:r>
              <a:rPr lang="en-US" altLang="zh-CN" dirty="0" smtClean="0">
                <a:latin typeface="微软雅黑" panose="020B0503020204020204" charset="-122"/>
                <a:ea typeface="微软雅黑" panose="020B0503020204020204" charset="-122"/>
                <a:cs typeface="微软雅黑" panose="020B0503020204020204" charset="-122"/>
              </a:rPr>
              <a:t>1</a:t>
            </a:r>
            <a:r>
              <a:rPr lang="zh-CN" altLang="en-US" dirty="0" smtClean="0">
                <a:latin typeface="微软雅黑" panose="020B0503020204020204" charset="-122"/>
                <a:ea typeface="微软雅黑" panose="020B0503020204020204" charset="-122"/>
                <a:cs typeface="微软雅黑" panose="020B0503020204020204" charset="-122"/>
              </a:rPr>
              <a:t>，则被检元素很可能在 </a:t>
            </a:r>
            <a:endParaRPr lang="en-US" altLang="zh-CN"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dirty="0">
              <a:latin typeface="微软雅黑" panose="020B0503020204020204" charset="-122"/>
              <a:ea typeface="微软雅黑" panose="020B0503020204020204" charset="-122"/>
              <a:cs typeface="微软雅黑" panose="020B0503020204020204" charset="-122"/>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7820" y="1364934"/>
            <a:ext cx="4965700" cy="736600"/>
          </a:xfrm>
          <a:prstGeom prst="rect">
            <a:avLst/>
          </a:prstGeom>
        </p:spPr>
      </p:pic>
      <p:sp>
        <p:nvSpPr>
          <p:cNvPr id="5" name="Rectangle 4"/>
          <p:cNvSpPr/>
          <p:nvPr/>
        </p:nvSpPr>
        <p:spPr>
          <a:xfrm>
            <a:off x="7996488" y="2210337"/>
            <a:ext cx="2880660" cy="369332"/>
          </a:xfrm>
          <a:prstGeom prst="rect">
            <a:avLst/>
          </a:prstGeom>
        </p:spPr>
        <p:txBody>
          <a:bodyPr wrap="none">
            <a:spAutoFit/>
          </a:bodyPr>
          <a:lstStyle/>
          <a:p>
            <a:r>
              <a:rPr lang="en-US" dirty="0" smtClean="0">
                <a:latin typeface="微软雅黑" panose="020B0503020204020204" charset="-122"/>
                <a:ea typeface="微软雅黑" panose="020B0503020204020204" charset="-122"/>
                <a:cs typeface="微软雅黑" panose="020B0503020204020204" charset="-122"/>
              </a:rPr>
              <a:t>Bloom </a:t>
            </a:r>
            <a:r>
              <a:rPr lang="en-US" dirty="0">
                <a:latin typeface="微软雅黑" panose="020B0503020204020204" charset="-122"/>
                <a:ea typeface="微软雅黑" panose="020B0503020204020204" charset="-122"/>
                <a:cs typeface="微软雅黑" panose="020B0503020204020204" charset="-122"/>
              </a:rPr>
              <a:t>Filter </a:t>
            </a:r>
            <a:r>
              <a:rPr lang="en-US" dirty="0" smtClean="0">
                <a:latin typeface="微软雅黑" panose="020B0503020204020204" charset="-122"/>
                <a:ea typeface="微软雅黑" panose="020B0503020204020204" charset="-122"/>
                <a:cs typeface="微软雅黑" panose="020B0503020204020204" charset="-122"/>
              </a:rPr>
              <a:t>初始位数组 </a:t>
            </a:r>
            <a:endParaRPr lang="en-US" dirty="0">
              <a:latin typeface="微软雅黑" panose="020B0503020204020204" charset="-122"/>
              <a:ea typeface="微软雅黑" panose="020B0503020204020204" charset="-122"/>
              <a:cs typeface="微软雅黑" panose="020B0503020204020204" charset="-122"/>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220" y="2824957"/>
            <a:ext cx="4686300" cy="1041400"/>
          </a:xfrm>
          <a:prstGeom prst="rect">
            <a:avLst/>
          </a:prstGeom>
        </p:spPr>
      </p:pic>
      <p:sp>
        <p:nvSpPr>
          <p:cNvPr id="7" name="Rectangle 6"/>
          <p:cNvSpPr/>
          <p:nvPr/>
        </p:nvSpPr>
        <p:spPr>
          <a:xfrm>
            <a:off x="8081832" y="4060874"/>
            <a:ext cx="2580899" cy="369332"/>
          </a:xfrm>
          <a:prstGeom prst="rect">
            <a:avLst/>
          </a:prstGeom>
        </p:spPr>
        <p:txBody>
          <a:bodyPr wrap="none">
            <a:spAutoFit/>
          </a:bodyPr>
          <a:lstStyle/>
          <a:p>
            <a:r>
              <a:rPr lang="en-US" dirty="0" smtClean="0">
                <a:latin typeface="微软雅黑" panose="020B0503020204020204" charset="-122"/>
                <a:ea typeface="微软雅黑" panose="020B0503020204020204" charset="-122"/>
                <a:cs typeface="微软雅黑" panose="020B0503020204020204" charset="-122"/>
              </a:rPr>
              <a:t>Bloom </a:t>
            </a:r>
            <a:r>
              <a:rPr lang="en-US" dirty="0">
                <a:latin typeface="微软雅黑" panose="020B0503020204020204" charset="-122"/>
                <a:ea typeface="微软雅黑" panose="020B0503020204020204" charset="-122"/>
                <a:cs typeface="微软雅黑" panose="020B0503020204020204" charset="-122"/>
              </a:rPr>
              <a:t>Filter </a:t>
            </a:r>
            <a:r>
              <a:rPr lang="en-US" dirty="0" smtClean="0">
                <a:latin typeface="微软雅黑" panose="020B0503020204020204" charset="-122"/>
                <a:ea typeface="微软雅黑" panose="020B0503020204020204" charset="-122"/>
                <a:cs typeface="微软雅黑" panose="020B0503020204020204" charset="-122"/>
              </a:rPr>
              <a:t>哈希函数 </a:t>
            </a:r>
            <a:endParaRPr lang="en-US" dirty="0">
              <a:latin typeface="微软雅黑" panose="020B0503020204020204" charset="-122"/>
              <a:ea typeface="微软雅黑" panose="020B0503020204020204" charset="-122"/>
              <a:cs typeface="微软雅黑" panose="020B0503020204020204" charset="-122"/>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7014" y="4958080"/>
            <a:ext cx="4597400" cy="965200"/>
          </a:xfrm>
          <a:prstGeom prst="rect">
            <a:avLst/>
          </a:prstGeom>
        </p:spPr>
      </p:pic>
      <p:sp>
        <p:nvSpPr>
          <p:cNvPr id="9" name="Rectangle 8"/>
          <p:cNvSpPr/>
          <p:nvPr/>
        </p:nvSpPr>
        <p:spPr>
          <a:xfrm>
            <a:off x="8250753" y="5911904"/>
            <a:ext cx="2119234" cy="369332"/>
          </a:xfrm>
          <a:prstGeom prst="rect">
            <a:avLst/>
          </a:prstGeom>
        </p:spPr>
        <p:txBody>
          <a:bodyPr wrap="none">
            <a:spAutoFit/>
          </a:bodyPr>
          <a:lstStyle/>
          <a:p>
            <a:r>
              <a:rPr lang="en-US" dirty="0" smtClean="0">
                <a:latin typeface="微软雅黑" panose="020B0503020204020204" charset="-122"/>
                <a:ea typeface="微软雅黑" panose="020B0503020204020204" charset="-122"/>
                <a:cs typeface="微软雅黑" panose="020B0503020204020204" charset="-122"/>
              </a:rPr>
              <a:t>Bloom </a:t>
            </a:r>
            <a:r>
              <a:rPr lang="en-US" dirty="0">
                <a:latin typeface="微软雅黑" panose="020B0503020204020204" charset="-122"/>
                <a:ea typeface="微软雅黑" panose="020B0503020204020204" charset="-122"/>
                <a:cs typeface="微软雅黑" panose="020B0503020204020204" charset="-122"/>
              </a:rPr>
              <a:t>Filter </a:t>
            </a:r>
            <a:r>
              <a:rPr lang="en-US" dirty="0" smtClean="0">
                <a:latin typeface="微软雅黑" panose="020B0503020204020204" charset="-122"/>
                <a:ea typeface="微软雅黑" panose="020B0503020204020204" charset="-122"/>
                <a:cs typeface="微软雅黑" panose="020B0503020204020204" charset="-122"/>
              </a:rPr>
              <a:t>查找 </a:t>
            </a:r>
            <a:endParaRPr lang="en-US"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微软雅黑" panose="020B0503020204020204" charset="-122"/>
                <a:ea typeface="微软雅黑" panose="020B0503020204020204" charset="-122"/>
                <a:cs typeface="微软雅黑" panose="020B0503020204020204" charset="-122"/>
              </a:rPr>
              <a:t>LSM </a:t>
            </a:r>
            <a:r>
              <a:rPr lang="en-US" dirty="0" smtClean="0">
                <a:latin typeface="微软雅黑" panose="020B0503020204020204" charset="-122"/>
                <a:ea typeface="微软雅黑" panose="020B0503020204020204" charset="-122"/>
                <a:cs typeface="微软雅黑" panose="020B0503020204020204" charset="-122"/>
              </a:rPr>
              <a:t>Tree</a:t>
            </a:r>
            <a:endParaRPr lang="en-US" dirty="0">
              <a:latin typeface="微软雅黑" panose="020B0503020204020204" charset="-122"/>
              <a:ea typeface="微软雅黑" panose="020B0503020204020204" charset="-122"/>
              <a:cs typeface="微软雅黑" panose="020B0503020204020204" charset="-122"/>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413" y="1345556"/>
            <a:ext cx="8240882" cy="482664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latin typeface="微软雅黑" panose="020B0503020204020204" charset="-122"/>
                <a:ea typeface="微软雅黑" panose="020B0503020204020204" charset="-122"/>
                <a:cs typeface="微软雅黑" panose="020B0503020204020204" charset="-122"/>
              </a:rPr>
              <a:t>Merkle</a:t>
            </a:r>
            <a:r>
              <a:rPr lang="zh-CN" altLang="en-US" dirty="0" smtClean="0">
                <a:latin typeface="微软雅黑" panose="020B0503020204020204" charset="-122"/>
                <a:ea typeface="微软雅黑" panose="020B0503020204020204" charset="-122"/>
                <a:cs typeface="微软雅黑" panose="020B0503020204020204" charset="-122"/>
              </a:rPr>
              <a:t> </a:t>
            </a:r>
            <a:r>
              <a:rPr lang="en-US" dirty="0" smtClean="0">
                <a:latin typeface="微软雅黑" panose="020B0503020204020204" charset="-122"/>
                <a:ea typeface="微软雅黑" panose="020B0503020204020204" charset="-122"/>
                <a:cs typeface="微软雅黑" panose="020B0503020204020204" charset="-122"/>
              </a:rPr>
              <a:t>Tre</a:t>
            </a:r>
            <a:r>
              <a:rPr lang="en-US" altLang="zh-CN" dirty="0" smtClean="0">
                <a:latin typeface="微软雅黑" panose="020B0503020204020204" charset="-122"/>
                <a:ea typeface="微软雅黑" panose="020B0503020204020204" charset="-122"/>
                <a:cs typeface="微软雅黑" panose="020B0503020204020204" charset="-122"/>
              </a:rPr>
              <a:t>e</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a:xfrm>
            <a:off x="1013790" y="1690688"/>
            <a:ext cx="10207487" cy="4183338"/>
          </a:xfrm>
        </p:spPr>
        <p:txBody>
          <a:bodyPr>
            <a:normAutofit/>
          </a:bodyPr>
          <a:lstStyle/>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数据分成小的数据块，有相应的哈希和它对应 </a:t>
            </a:r>
          </a:p>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往上走，把相邻的两个哈希合并成一个字</a:t>
            </a:r>
            <a:r>
              <a:rPr lang="zh-CN" altLang="en-US" sz="2800" dirty="0" smtClean="0">
                <a:latin typeface="微软雅黑" panose="020B0503020204020204" charset="-122"/>
                <a:ea typeface="微软雅黑" panose="020B0503020204020204" charset="-122"/>
                <a:cs typeface="微软雅黑" panose="020B0503020204020204" charset="-122"/>
              </a:rPr>
              <a:t>符串，然后运算</a:t>
            </a:r>
            <a:r>
              <a:rPr lang="zh-CN" altLang="en-US" sz="2800" dirty="0">
                <a:latin typeface="微软雅黑" panose="020B0503020204020204" charset="-122"/>
                <a:ea typeface="微软雅黑" panose="020B0503020204020204" charset="-122"/>
                <a:cs typeface="微软雅黑" panose="020B0503020204020204" charset="-122"/>
              </a:rPr>
              <a:t>这个字符串的哈希，这样每两个哈希组合得到了一个“子哈希” </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err="1" smtClean="0">
                <a:latin typeface="微软雅黑" panose="020B0503020204020204" charset="-122"/>
                <a:ea typeface="微软雅黑" panose="020B0503020204020204" charset="-122"/>
                <a:cs typeface="微软雅黑" panose="020B0503020204020204" charset="-122"/>
              </a:rPr>
              <a:t>Merkle</a:t>
            </a:r>
            <a:r>
              <a:rPr lang="zh-CN" altLang="en-US" sz="2800" dirty="0" smtClean="0">
                <a:latin typeface="微软雅黑" panose="020B0503020204020204" charset="-122"/>
                <a:ea typeface="微软雅黑" panose="020B0503020204020204" charset="-122"/>
                <a:cs typeface="微软雅黑" panose="020B0503020204020204" charset="-122"/>
              </a:rPr>
              <a:t> </a:t>
            </a:r>
            <a:r>
              <a:rPr lang="en-US" altLang="zh-CN" sz="2800" dirty="0" smtClean="0">
                <a:latin typeface="微软雅黑" panose="020B0503020204020204" charset="-122"/>
                <a:ea typeface="微软雅黑" panose="020B0503020204020204" charset="-122"/>
                <a:cs typeface="微软雅黑" panose="020B0503020204020204" charset="-122"/>
              </a:rPr>
              <a:t>Tree</a:t>
            </a:r>
            <a:r>
              <a:rPr lang="zh-CN" altLang="en-US" sz="2800" dirty="0" smtClean="0">
                <a:latin typeface="微软雅黑" panose="020B0503020204020204" charset="-122"/>
                <a:ea typeface="微软雅黑" panose="020B0503020204020204" charset="-122"/>
                <a:cs typeface="微软雅黑" panose="020B0503020204020204" charset="-122"/>
              </a:rPr>
              <a:t>明显</a:t>
            </a:r>
            <a:r>
              <a:rPr lang="zh-CN" altLang="en-US" sz="2800" dirty="0">
                <a:latin typeface="微软雅黑" panose="020B0503020204020204" charset="-122"/>
                <a:ea typeface="微软雅黑" panose="020B0503020204020204" charset="-122"/>
                <a:cs typeface="微软雅黑" panose="020B0503020204020204" charset="-122"/>
              </a:rPr>
              <a:t>的一个好处是可以单独拿出一个分支来对</a:t>
            </a:r>
            <a:r>
              <a:rPr lang="zh-CN" altLang="en-US" sz="2800" dirty="0" smtClean="0">
                <a:latin typeface="微软雅黑" panose="020B0503020204020204" charset="-122"/>
                <a:ea typeface="微软雅黑" panose="020B0503020204020204" charset="-122"/>
                <a:cs typeface="微软雅黑" panose="020B0503020204020204" charset="-122"/>
              </a:rPr>
              <a:t>部分数据</a:t>
            </a:r>
            <a:r>
              <a:rPr lang="zh-CN" altLang="en-US" sz="2800" dirty="0">
                <a:latin typeface="微软雅黑" panose="020B0503020204020204" charset="-122"/>
                <a:ea typeface="微软雅黑" panose="020B0503020204020204" charset="-122"/>
                <a:cs typeface="微软雅黑" panose="020B0503020204020204" charset="-122"/>
              </a:rPr>
              <a:t>进行校验 </a:t>
            </a:r>
          </a:p>
          <a:p>
            <a:pPr>
              <a:lnSpc>
                <a:spcPct val="15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latin typeface="微软雅黑" panose="020B0503020204020204" charset="-122"/>
                <a:ea typeface="微软雅黑" panose="020B0503020204020204" charset="-122"/>
                <a:cs typeface="微软雅黑" panose="020B0503020204020204" charset="-122"/>
              </a:rPr>
              <a:t>大数据的存储问题</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a:xfrm>
            <a:off x="838200" y="1232452"/>
            <a:ext cx="10753436" cy="4809574"/>
          </a:xfrm>
        </p:spPr>
        <p:txBody>
          <a:bodyPr>
            <a:noAutofit/>
          </a:bodyPr>
          <a:lstStyle/>
          <a:p>
            <a:pPr>
              <a:lnSpc>
                <a:spcPct val="150000"/>
              </a:lnSpc>
            </a:pPr>
            <a:r>
              <a:rPr lang="en-US" sz="2800" dirty="0" smtClean="0">
                <a:latin typeface="微软雅黑" panose="020B0503020204020204" charset="-122"/>
                <a:ea typeface="微软雅黑" panose="020B0503020204020204" charset="-122"/>
                <a:cs typeface="微软雅黑" panose="020B0503020204020204" charset="-122"/>
              </a:rPr>
              <a:t>容量 - </a:t>
            </a:r>
            <a:r>
              <a:rPr lang="zh-CN" altLang="en-US" sz="2800" dirty="0">
                <a:latin typeface="微软雅黑" panose="020B0503020204020204" charset="-122"/>
                <a:ea typeface="微软雅黑" panose="020B0503020204020204" charset="-122"/>
                <a:cs typeface="微软雅黑" panose="020B0503020204020204" charset="-122"/>
              </a:rPr>
              <a:t>“大容量”通常是指可达</a:t>
            </a:r>
            <a:r>
              <a:rPr lang="en-US" altLang="zh-CN" sz="2800" dirty="0">
                <a:latin typeface="微软雅黑" panose="020B0503020204020204" charset="-122"/>
                <a:ea typeface="微软雅黑" panose="020B0503020204020204" charset="-122"/>
                <a:cs typeface="微软雅黑" panose="020B0503020204020204" charset="-122"/>
              </a:rPr>
              <a:t>PB</a:t>
            </a:r>
            <a:r>
              <a:rPr lang="zh-CN" altLang="en-US" sz="2800" dirty="0">
                <a:latin typeface="微软雅黑" panose="020B0503020204020204" charset="-122"/>
                <a:ea typeface="微软雅黑" panose="020B0503020204020204" charset="-122"/>
                <a:cs typeface="微软雅黑" panose="020B0503020204020204" charset="-122"/>
              </a:rPr>
              <a:t>级的</a:t>
            </a:r>
            <a:r>
              <a:rPr lang="zh-CN" altLang="en-US" sz="2800" dirty="0" smtClean="0">
                <a:latin typeface="微软雅黑" panose="020B0503020204020204" charset="-122"/>
                <a:ea typeface="微软雅黑" panose="020B0503020204020204" charset="-122"/>
                <a:cs typeface="微软雅黑" panose="020B0503020204020204" charset="-122"/>
              </a:rPr>
              <a:t>数据规模 </a:t>
            </a: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smtClean="0">
                <a:latin typeface="微软雅黑" panose="020B0503020204020204" charset="-122"/>
                <a:ea typeface="微软雅黑" panose="020B0503020204020204" charset="-122"/>
                <a:cs typeface="微软雅黑" panose="020B0503020204020204" charset="-122"/>
              </a:rPr>
              <a:t>延迟</a:t>
            </a:r>
            <a:r>
              <a:rPr lang="en-US" altLang="zh-CN" sz="2800" dirty="0" smtClean="0">
                <a:latin typeface="微软雅黑" panose="020B0503020204020204" charset="-122"/>
                <a:ea typeface="微软雅黑" panose="020B0503020204020204" charset="-122"/>
                <a:cs typeface="微软雅黑" panose="020B0503020204020204" charset="-122"/>
              </a:rPr>
              <a:t> - </a:t>
            </a:r>
            <a:r>
              <a:rPr lang="zh-CN" altLang="en-US" sz="2800" dirty="0">
                <a:latin typeface="微软雅黑" panose="020B0503020204020204" charset="-122"/>
                <a:ea typeface="微软雅黑" panose="020B0503020204020204" charset="-122"/>
                <a:cs typeface="微软雅黑" panose="020B0503020204020204" charset="-122"/>
              </a:rPr>
              <a:t>大数据应用不可避免地存在实时性的问题 </a:t>
            </a:r>
          </a:p>
          <a:p>
            <a:pPr>
              <a:lnSpc>
                <a:spcPct val="150000"/>
              </a:lnSpc>
            </a:pPr>
            <a:r>
              <a:rPr lang="zh-CN" altLang="en-US" sz="2800" dirty="0" smtClean="0">
                <a:latin typeface="微软雅黑" panose="020B0503020204020204" charset="-122"/>
                <a:ea typeface="微软雅黑" panose="020B0503020204020204" charset="-122"/>
                <a:cs typeface="微软雅黑" panose="020B0503020204020204" charset="-122"/>
              </a:rPr>
              <a:t>安全</a:t>
            </a:r>
            <a:r>
              <a:rPr lang="en-US" altLang="zh-CN" sz="2800" dirty="0" smtClean="0">
                <a:latin typeface="微软雅黑" panose="020B0503020204020204" charset="-122"/>
                <a:ea typeface="微软雅黑" panose="020B0503020204020204" charset="-122"/>
                <a:cs typeface="微软雅黑" panose="020B0503020204020204" charset="-122"/>
              </a:rPr>
              <a:t> - </a:t>
            </a:r>
            <a:r>
              <a:rPr lang="zh-CN" altLang="en-US" sz="2800" dirty="0">
                <a:latin typeface="微软雅黑" panose="020B0503020204020204" charset="-122"/>
                <a:ea typeface="微软雅黑" panose="020B0503020204020204" charset="-122"/>
                <a:cs typeface="微软雅黑" panose="020B0503020204020204" charset="-122"/>
              </a:rPr>
              <a:t>催生出了一些新的、需要重新</a:t>
            </a:r>
            <a:r>
              <a:rPr lang="zh-CN" altLang="en-US" sz="2800" dirty="0" smtClean="0">
                <a:latin typeface="微软雅黑" panose="020B0503020204020204" charset="-122"/>
                <a:ea typeface="微软雅黑" panose="020B0503020204020204" charset="-122"/>
                <a:cs typeface="微软雅黑" panose="020B0503020204020204" charset="-122"/>
              </a:rPr>
              <a:t>考虑</a:t>
            </a:r>
            <a:r>
              <a:rPr lang="zh-CN" altLang="en-US" sz="2800" dirty="0">
                <a:latin typeface="微软雅黑" panose="020B0503020204020204" charset="-122"/>
                <a:ea typeface="微软雅黑" panose="020B0503020204020204" charset="-122"/>
                <a:cs typeface="微软雅黑" panose="020B0503020204020204" charset="-122"/>
              </a:rPr>
              <a:t>的安全性问题 </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ja-JP" altLang="en-US" sz="2800" dirty="0" smtClean="0">
                <a:latin typeface="微软雅黑" panose="020B0503020204020204" charset="-122"/>
                <a:ea typeface="微软雅黑" panose="020B0503020204020204" charset="-122"/>
                <a:cs typeface="微软雅黑" panose="020B0503020204020204" charset="-122"/>
              </a:rPr>
              <a:t>成本</a:t>
            </a:r>
            <a:r>
              <a:rPr lang="en-US" altLang="ja-JP" sz="2800" dirty="0" smtClean="0">
                <a:latin typeface="微软雅黑" panose="020B0503020204020204" charset="-122"/>
                <a:ea typeface="微软雅黑" panose="020B0503020204020204" charset="-122"/>
                <a:cs typeface="微软雅黑" panose="020B0503020204020204" charset="-122"/>
              </a:rPr>
              <a:t> - </a:t>
            </a:r>
            <a:r>
              <a:rPr lang="zh-CN" altLang="en-US" sz="2800" dirty="0">
                <a:latin typeface="微软雅黑" panose="020B0503020204020204" charset="-122"/>
                <a:ea typeface="微软雅黑" panose="020B0503020204020204" charset="-122"/>
                <a:cs typeface="微软雅黑" panose="020B0503020204020204" charset="-122"/>
              </a:rPr>
              <a:t>只有让每一台设备都实现更高的</a:t>
            </a:r>
            <a:r>
              <a:rPr lang="zh-CN" altLang="en-US" sz="2800" dirty="0" smtClean="0">
                <a:latin typeface="微软雅黑" panose="020B0503020204020204" charset="-122"/>
                <a:ea typeface="微软雅黑" panose="020B0503020204020204" charset="-122"/>
                <a:cs typeface="微软雅黑" panose="020B0503020204020204" charset="-122"/>
              </a:rPr>
              <a:t>“效率</a:t>
            </a:r>
            <a:r>
              <a:rPr lang="en-US" altLang="zh-CN" sz="2800" dirty="0" smtClean="0">
                <a:latin typeface="微软雅黑" panose="020B0503020204020204" charset="-122"/>
                <a:ea typeface="微软雅黑" panose="020B0503020204020204" charset="-122"/>
                <a:cs typeface="微软雅黑" panose="020B0503020204020204" charset="-122"/>
              </a:rPr>
              <a:t>”, </a:t>
            </a:r>
            <a:r>
              <a:rPr lang="zh-CN" altLang="en-US" sz="2800" dirty="0" smtClean="0">
                <a:latin typeface="微软雅黑" panose="020B0503020204020204" charset="-122"/>
                <a:ea typeface="微软雅黑" panose="020B0503020204020204" charset="-122"/>
                <a:cs typeface="微软雅黑" panose="020B0503020204020204" charset="-122"/>
              </a:rPr>
              <a:t>才能</a:t>
            </a:r>
            <a:r>
              <a:rPr lang="zh-CN" altLang="en-US" sz="2800" dirty="0">
                <a:latin typeface="微软雅黑" panose="020B0503020204020204" charset="-122"/>
                <a:ea typeface="微软雅黑" panose="020B0503020204020204" charset="-122"/>
                <a:cs typeface="微软雅黑" panose="020B0503020204020204" charset="-122"/>
              </a:rPr>
              <a:t>控制住成本 </a:t>
            </a:r>
          </a:p>
          <a:p>
            <a:pPr>
              <a:lnSpc>
                <a:spcPct val="150000"/>
              </a:lnSpc>
            </a:pPr>
            <a:r>
              <a:rPr lang="zh-CN" altLang="en-US" sz="2800" dirty="0" smtClean="0">
                <a:latin typeface="微软雅黑" panose="020B0503020204020204" charset="-122"/>
                <a:ea typeface="微软雅黑" panose="020B0503020204020204" charset="-122"/>
                <a:cs typeface="微软雅黑" panose="020B0503020204020204" charset="-122"/>
              </a:rPr>
              <a:t>灵活性 </a:t>
            </a:r>
            <a:r>
              <a:rPr lang="en-US" altLang="zh-CN" sz="2800" dirty="0" smtClean="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 大数据存储系统的基础设施规模都很大</a:t>
            </a: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为了保证存储系统的灵活性</a:t>
            </a: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使其</a:t>
            </a:r>
            <a:r>
              <a:rPr lang="zh-CN" altLang="en-US" sz="2800" dirty="0" smtClean="0">
                <a:latin typeface="微软雅黑" panose="020B0503020204020204" charset="-122"/>
                <a:ea typeface="微软雅黑" panose="020B0503020204020204" charset="-122"/>
                <a:cs typeface="微软雅黑" panose="020B0503020204020204" charset="-122"/>
              </a:rPr>
              <a:t>能够</a:t>
            </a:r>
            <a:r>
              <a:rPr lang="zh-CN" altLang="en-US" sz="2800" dirty="0">
                <a:latin typeface="微软雅黑" panose="020B0503020204020204" charset="-122"/>
                <a:ea typeface="微软雅黑" panose="020B0503020204020204" charset="-122"/>
                <a:cs typeface="微软雅黑" panose="020B0503020204020204" charset="-122"/>
              </a:rPr>
              <a:t>随时扩容及扩展 </a:t>
            </a:r>
            <a:r>
              <a:rPr lang="zh-CN" altLang="en-US" sz="2800" dirty="0" smtClean="0">
                <a:latin typeface="微软雅黑" panose="020B0503020204020204" charset="-122"/>
                <a:ea typeface="微软雅黑" panose="020B0503020204020204" charset="-122"/>
                <a:cs typeface="微软雅黑" panose="020B0503020204020204" charset="-122"/>
              </a:rPr>
              <a:t> </a:t>
            </a:r>
            <a:endParaRPr lang="ja-JP"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800" dirty="0" smtClean="0">
              <a:latin typeface="微软雅黑" panose="020B0503020204020204" charset="-122"/>
              <a:ea typeface="微软雅黑" panose="020B0503020204020204" charset="-122"/>
              <a:cs typeface="微软雅黑" panose="020B0503020204020204" charset="-122"/>
            </a:endParaRPr>
          </a:p>
          <a:p>
            <a:pPr>
              <a:lnSpc>
                <a:spcPct val="150000"/>
              </a:lnSpc>
            </a:pPr>
            <a:endParaRPr lang="en-US"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latin typeface="微软雅黑" panose="020B0503020204020204" charset="-122"/>
                <a:ea typeface="微软雅黑" panose="020B0503020204020204" charset="-122"/>
                <a:cs typeface="微软雅黑" panose="020B0503020204020204" charset="-122"/>
              </a:rPr>
              <a:t>Merkle</a:t>
            </a:r>
            <a:r>
              <a:rPr lang="zh-CN" altLang="en-US" dirty="0" smtClean="0">
                <a:latin typeface="微软雅黑" panose="020B0503020204020204" charset="-122"/>
                <a:ea typeface="微软雅黑" panose="020B0503020204020204" charset="-122"/>
                <a:cs typeface="微软雅黑" panose="020B0503020204020204" charset="-122"/>
              </a:rPr>
              <a:t> </a:t>
            </a:r>
            <a:r>
              <a:rPr lang="en-US" dirty="0" smtClean="0">
                <a:latin typeface="微软雅黑" panose="020B0503020204020204" charset="-122"/>
                <a:ea typeface="微软雅黑" panose="020B0503020204020204" charset="-122"/>
                <a:cs typeface="微软雅黑" panose="020B0503020204020204" charset="-122"/>
              </a:rPr>
              <a:t>Tre</a:t>
            </a:r>
            <a:r>
              <a:rPr lang="en-US" altLang="zh-CN" dirty="0" smtClean="0">
                <a:latin typeface="微软雅黑" panose="020B0503020204020204" charset="-122"/>
                <a:ea typeface="微软雅黑" panose="020B0503020204020204" charset="-122"/>
                <a:cs typeface="微软雅黑" panose="020B0503020204020204" charset="-122"/>
              </a:rPr>
              <a:t>e</a:t>
            </a:r>
            <a:endParaRPr lang="en-US" dirty="0">
              <a:latin typeface="微软雅黑" panose="020B0503020204020204" charset="-122"/>
              <a:ea typeface="微软雅黑" panose="020B0503020204020204" charset="-122"/>
              <a:cs typeface="微软雅黑" panose="020B0503020204020204" charset="-122"/>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917" y="1597152"/>
            <a:ext cx="7545125" cy="460115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微软雅黑" panose="020B0503020204020204" charset="-122"/>
                <a:ea typeface="微软雅黑" panose="020B0503020204020204" charset="-122"/>
                <a:cs typeface="微软雅黑" panose="020B0503020204020204" charset="-122"/>
              </a:rPr>
              <a:t>Cuckoo Hash </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a:xfrm>
            <a:off x="757382" y="1256145"/>
            <a:ext cx="10834254" cy="4992255"/>
          </a:xfrm>
        </p:spPr>
        <p:txBody>
          <a:bodyPr>
            <a:noAutofit/>
          </a:bodyPr>
          <a:lstStyle/>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Cuckoo </a:t>
            </a:r>
            <a:r>
              <a:rPr lang="zh-CN" altLang="en-US" sz="2800" dirty="0" smtClean="0">
                <a:latin typeface="微软雅黑" panose="020B0503020204020204" charset="-122"/>
                <a:ea typeface="微软雅黑" panose="020B0503020204020204" charset="-122"/>
                <a:cs typeface="微软雅黑" panose="020B0503020204020204" charset="-122"/>
              </a:rPr>
              <a:t>哈希是一种解决 </a:t>
            </a:r>
            <a:r>
              <a:rPr lang="en-US" altLang="zh-CN" sz="2800" dirty="0">
                <a:latin typeface="微软雅黑" panose="020B0503020204020204" charset="-122"/>
                <a:ea typeface="微软雅黑" panose="020B0503020204020204" charset="-122"/>
                <a:cs typeface="微软雅黑" panose="020B0503020204020204" charset="-122"/>
              </a:rPr>
              <a:t>hash </a:t>
            </a:r>
            <a:r>
              <a:rPr lang="zh-CN" altLang="en-US" sz="2800" dirty="0" smtClean="0">
                <a:latin typeface="微软雅黑" panose="020B0503020204020204" charset="-122"/>
                <a:ea typeface="微软雅黑" panose="020B0503020204020204" charset="-122"/>
                <a:cs typeface="微软雅黑" panose="020B0503020204020204" charset="-122"/>
              </a:rPr>
              <a:t>冲突的方法</a:t>
            </a:r>
            <a:r>
              <a:rPr lang="zh-CN" altLang="en-US" sz="2800" dirty="0">
                <a:latin typeface="微软雅黑" panose="020B0503020204020204" charset="-122"/>
                <a:ea typeface="微软雅黑" panose="020B0503020204020204" charset="-122"/>
                <a:cs typeface="微软雅黑" panose="020B0503020204020204" charset="-122"/>
              </a:rPr>
              <a:t>，</a:t>
            </a:r>
            <a:r>
              <a:rPr lang="zh-CN" altLang="en-US" sz="2800" dirty="0" smtClean="0">
                <a:latin typeface="微软雅黑" panose="020B0503020204020204" charset="-122"/>
                <a:ea typeface="微软雅黑" panose="020B0503020204020204" charset="-122"/>
                <a:cs typeface="微软雅黑" panose="020B0503020204020204" charset="-122"/>
              </a:rPr>
              <a:t>其目的是使用简易</a:t>
            </a:r>
            <a:r>
              <a:rPr lang="zh-CN" altLang="en-US" sz="2800" dirty="0">
                <a:latin typeface="微软雅黑" panose="020B0503020204020204" charset="-122"/>
                <a:ea typeface="微软雅黑" panose="020B0503020204020204" charset="-122"/>
                <a:cs typeface="微软雅黑" panose="020B0503020204020204" charset="-122"/>
              </a:rPr>
              <a:t>的 </a:t>
            </a:r>
            <a:r>
              <a:rPr lang="en-US" altLang="zh-CN" sz="2800" dirty="0">
                <a:latin typeface="微软雅黑" panose="020B0503020204020204" charset="-122"/>
                <a:ea typeface="微软雅黑" panose="020B0503020204020204" charset="-122"/>
                <a:cs typeface="微软雅黑" panose="020B0503020204020204" charset="-122"/>
              </a:rPr>
              <a:t>hash </a:t>
            </a:r>
            <a:r>
              <a:rPr lang="zh-CN" altLang="en-US" sz="2800" dirty="0" smtClean="0">
                <a:latin typeface="微软雅黑" panose="020B0503020204020204" charset="-122"/>
                <a:ea typeface="微软雅黑" panose="020B0503020204020204" charset="-122"/>
                <a:cs typeface="微软雅黑" panose="020B0503020204020204" charset="-122"/>
              </a:rPr>
              <a:t>函数来提高 </a:t>
            </a:r>
            <a:r>
              <a:rPr lang="en-US" altLang="zh-CN" sz="2800" dirty="0" smtClean="0">
                <a:latin typeface="微软雅黑" panose="020B0503020204020204" charset="-122"/>
                <a:ea typeface="微软雅黑" panose="020B0503020204020204" charset="-122"/>
                <a:cs typeface="微软雅黑" panose="020B0503020204020204" charset="-122"/>
              </a:rPr>
              <a:t>Hash Table </a:t>
            </a:r>
            <a:r>
              <a:rPr lang="zh-CN" altLang="en-US" sz="2800" dirty="0" smtClean="0">
                <a:latin typeface="微软雅黑" panose="020B0503020204020204" charset="-122"/>
                <a:ea typeface="微软雅黑" panose="020B0503020204020204" charset="-122"/>
                <a:cs typeface="微软雅黑" panose="020B0503020204020204" charset="-122"/>
              </a:rPr>
              <a:t>的利用率 </a:t>
            </a: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smtClean="0">
                <a:latin typeface="微软雅黑" panose="020B0503020204020204" charset="-122"/>
                <a:ea typeface="微软雅黑" panose="020B0503020204020204" charset="-122"/>
                <a:cs typeface="微软雅黑" panose="020B0503020204020204" charset="-122"/>
              </a:rPr>
              <a:t>使用两个 </a:t>
            </a:r>
            <a:r>
              <a:rPr lang="en-US" altLang="zh-CN" sz="2800" dirty="0">
                <a:latin typeface="微软雅黑" panose="020B0503020204020204" charset="-122"/>
                <a:ea typeface="微软雅黑" panose="020B0503020204020204" charset="-122"/>
                <a:cs typeface="微软雅黑" panose="020B0503020204020204" charset="-122"/>
              </a:rPr>
              <a:t>hash </a:t>
            </a:r>
            <a:r>
              <a:rPr lang="zh-CN" altLang="en-US" sz="2800" dirty="0" smtClean="0">
                <a:latin typeface="微软雅黑" panose="020B0503020204020204" charset="-122"/>
                <a:ea typeface="微软雅黑" panose="020B0503020204020204" charset="-122"/>
                <a:cs typeface="微软雅黑" panose="020B0503020204020204" charset="-122"/>
              </a:rPr>
              <a:t>函数来处理碰撞，从而每个 </a:t>
            </a:r>
            <a:r>
              <a:rPr lang="en-US" altLang="zh-CN" sz="2800" dirty="0">
                <a:latin typeface="微软雅黑" panose="020B0503020204020204" charset="-122"/>
                <a:ea typeface="微软雅黑" panose="020B0503020204020204" charset="-122"/>
                <a:cs typeface="微软雅黑" panose="020B0503020204020204" charset="-122"/>
              </a:rPr>
              <a:t>key </a:t>
            </a:r>
            <a:r>
              <a:rPr lang="zh-CN" altLang="en-US" sz="2800" dirty="0" smtClean="0">
                <a:latin typeface="微软雅黑" panose="020B0503020204020204" charset="-122"/>
                <a:ea typeface="微软雅黑" panose="020B0503020204020204" charset="-122"/>
                <a:cs typeface="微软雅黑" panose="020B0503020204020204" charset="-122"/>
              </a:rPr>
              <a:t>都对应到两个位置</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对 </a:t>
            </a:r>
            <a:r>
              <a:rPr lang="en-US" altLang="zh-CN" sz="2800" dirty="0">
                <a:latin typeface="微软雅黑" panose="020B0503020204020204" charset="-122"/>
                <a:ea typeface="微软雅黑" panose="020B0503020204020204" charset="-122"/>
                <a:cs typeface="微软雅黑" panose="020B0503020204020204" charset="-122"/>
              </a:rPr>
              <a:t>key </a:t>
            </a:r>
            <a:r>
              <a:rPr lang="zh-CN" altLang="en-US" sz="2800" dirty="0" smtClean="0">
                <a:latin typeface="微软雅黑" panose="020B0503020204020204" charset="-122"/>
                <a:ea typeface="微软雅黑" panose="020B0503020204020204" charset="-122"/>
                <a:cs typeface="微软雅黑" panose="020B0503020204020204" charset="-122"/>
              </a:rPr>
              <a:t>值哈希，生成两个 </a:t>
            </a:r>
            <a:r>
              <a:rPr lang="en-US" altLang="zh-CN" sz="2800" dirty="0">
                <a:latin typeface="微软雅黑" panose="020B0503020204020204" charset="-122"/>
                <a:ea typeface="微软雅黑" panose="020B0503020204020204" charset="-122"/>
                <a:cs typeface="微软雅黑" panose="020B0503020204020204" charset="-122"/>
              </a:rPr>
              <a:t>hash </a:t>
            </a:r>
            <a:r>
              <a:rPr lang="en-US" altLang="zh-CN" sz="2800" dirty="0" smtClean="0">
                <a:latin typeface="微软雅黑" panose="020B0503020204020204" charset="-122"/>
                <a:ea typeface="微软雅黑" panose="020B0503020204020204" charset="-122"/>
                <a:cs typeface="微软雅黑" panose="020B0503020204020204" charset="-122"/>
              </a:rPr>
              <a:t>key</a:t>
            </a:r>
            <a:r>
              <a:rPr lang="zh-CN" altLang="en-US" sz="2800" dirty="0" smtClean="0">
                <a:latin typeface="微软雅黑" panose="020B0503020204020204" charset="-122"/>
                <a:ea typeface="微软雅黑" panose="020B0503020204020204" charset="-122"/>
                <a:cs typeface="微软雅黑" panose="020B0503020204020204" charset="-122"/>
              </a:rPr>
              <a:t>值 ，</a:t>
            </a:r>
            <a:r>
              <a:rPr lang="en-US" altLang="zh-CN" sz="2800" dirty="0" smtClean="0">
                <a:latin typeface="微软雅黑" panose="020B0503020204020204" charset="-122"/>
                <a:ea typeface="微软雅黑" panose="020B0503020204020204" charset="-122"/>
                <a:cs typeface="微软雅黑" panose="020B0503020204020204" charset="-122"/>
              </a:rPr>
              <a:t>hash </a:t>
            </a:r>
            <a:r>
              <a:rPr lang="en-US" altLang="zh-CN" sz="2800" dirty="0">
                <a:latin typeface="微软雅黑" panose="020B0503020204020204" charset="-122"/>
                <a:ea typeface="微软雅黑" panose="020B0503020204020204" charset="-122"/>
                <a:cs typeface="微软雅黑" panose="020B0503020204020204" charset="-122"/>
              </a:rPr>
              <a:t>k1 </a:t>
            </a:r>
            <a:r>
              <a:rPr lang="zh-CN" altLang="en-US" sz="2800" dirty="0">
                <a:latin typeface="微软雅黑" panose="020B0503020204020204" charset="-122"/>
                <a:ea typeface="微软雅黑" panose="020B0503020204020204" charset="-122"/>
                <a:cs typeface="微软雅黑" panose="020B0503020204020204" charset="-122"/>
              </a:rPr>
              <a:t>和 </a:t>
            </a:r>
            <a:r>
              <a:rPr lang="en-US" altLang="zh-CN" sz="2800" dirty="0">
                <a:latin typeface="微软雅黑" panose="020B0503020204020204" charset="-122"/>
                <a:ea typeface="微软雅黑" panose="020B0503020204020204" charset="-122"/>
                <a:cs typeface="微软雅黑" panose="020B0503020204020204" charset="-122"/>
              </a:rPr>
              <a:t>hash k2 ,</a:t>
            </a:r>
            <a:r>
              <a:rPr lang="zh-CN" altLang="en-US" sz="2800" dirty="0" smtClean="0">
                <a:latin typeface="微软雅黑" panose="020B0503020204020204" charset="-122"/>
                <a:ea typeface="微软雅黑" panose="020B0503020204020204" charset="-122"/>
                <a:cs typeface="微软雅黑" panose="020B0503020204020204" charset="-122"/>
              </a:rPr>
              <a:t>如果对应的两个位置上有一个为空，直接把 </a:t>
            </a:r>
            <a:r>
              <a:rPr lang="en-US" altLang="zh-CN" sz="2800" dirty="0">
                <a:latin typeface="微软雅黑" panose="020B0503020204020204" charset="-122"/>
                <a:ea typeface="微软雅黑" panose="020B0503020204020204" charset="-122"/>
                <a:cs typeface="微软雅黑" panose="020B0503020204020204" charset="-122"/>
              </a:rPr>
              <a:t>key </a:t>
            </a:r>
            <a:r>
              <a:rPr lang="zh-CN" altLang="en-US" sz="2800" dirty="0" smtClean="0">
                <a:latin typeface="微软雅黑" panose="020B0503020204020204" charset="-122"/>
                <a:ea typeface="微软雅黑" panose="020B0503020204020204" charset="-122"/>
                <a:cs typeface="微软雅黑" panose="020B0503020204020204" charset="-122"/>
              </a:rPr>
              <a:t>插入即可</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smtClean="0">
                <a:latin typeface="微软雅黑" panose="020B0503020204020204" charset="-122"/>
                <a:ea typeface="微软雅黑" panose="020B0503020204020204" charset="-122"/>
                <a:cs typeface="微软雅黑" panose="020B0503020204020204" charset="-122"/>
              </a:rPr>
              <a:t>否则，任选一个位置，把 </a:t>
            </a:r>
            <a:r>
              <a:rPr lang="en-US" altLang="zh-CN" sz="2800" dirty="0">
                <a:latin typeface="微软雅黑" panose="020B0503020204020204" charset="-122"/>
                <a:ea typeface="微软雅黑" panose="020B0503020204020204" charset="-122"/>
                <a:cs typeface="微软雅黑" panose="020B0503020204020204" charset="-122"/>
              </a:rPr>
              <a:t>key </a:t>
            </a:r>
            <a:r>
              <a:rPr lang="zh-CN" altLang="en-US" sz="2800" dirty="0" smtClean="0">
                <a:latin typeface="微软雅黑" panose="020B0503020204020204" charset="-122"/>
                <a:ea typeface="微软雅黑" panose="020B0503020204020204" charset="-122"/>
                <a:cs typeface="微软雅黑" panose="020B0503020204020204" charset="-122"/>
              </a:rPr>
              <a:t>值插入，把已经在那个位置的 </a:t>
            </a:r>
            <a:r>
              <a:rPr lang="en-US" altLang="zh-CN" sz="2800" dirty="0">
                <a:latin typeface="微软雅黑" panose="020B0503020204020204" charset="-122"/>
                <a:ea typeface="微软雅黑" panose="020B0503020204020204" charset="-122"/>
                <a:cs typeface="微软雅黑" panose="020B0503020204020204" charset="-122"/>
              </a:rPr>
              <a:t>key </a:t>
            </a:r>
            <a:r>
              <a:rPr lang="zh-CN" altLang="en-US" sz="2800" dirty="0" smtClean="0">
                <a:latin typeface="微软雅黑" panose="020B0503020204020204" charset="-122"/>
                <a:ea typeface="微软雅黑" panose="020B0503020204020204" charset="-122"/>
                <a:cs typeface="微软雅黑" panose="020B0503020204020204" charset="-122"/>
              </a:rPr>
              <a:t>值踢出 </a:t>
            </a:r>
            <a:r>
              <a:rPr lang="zh-CN" altLang="en-US" sz="2800" dirty="0">
                <a:latin typeface="微软雅黑" panose="020B0503020204020204" charset="-122"/>
                <a:ea typeface="微软雅黑" panose="020B0503020204020204" charset="-122"/>
                <a:cs typeface="微软雅黑" panose="020B0503020204020204" charset="-122"/>
              </a:rPr>
              <a:t/>
            </a:r>
            <a:br>
              <a:rPr lang="zh-CN" altLang="en-US" sz="2800" dirty="0">
                <a:latin typeface="微软雅黑" panose="020B0503020204020204" charset="-122"/>
                <a:ea typeface="微软雅黑" panose="020B0503020204020204" charset="-122"/>
                <a:cs typeface="微软雅黑" panose="020B0503020204020204" charset="-122"/>
              </a:rPr>
            </a:b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latin typeface="微软雅黑" panose="020B0503020204020204" charset="-122"/>
                <a:ea typeface="微软雅黑" panose="020B0503020204020204" charset="-122"/>
                <a:cs typeface="微软雅黑" panose="020B0503020204020204" charset="-122"/>
              </a:rPr>
              <a:t>文件存储格式 </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a:xfrm>
            <a:off x="956415" y="1154545"/>
            <a:ext cx="10306878" cy="4433643"/>
          </a:xfrm>
        </p:spPr>
        <p:txBody>
          <a:bodyPr>
            <a:noAutofit/>
          </a:bodyPr>
          <a:lstStyle/>
          <a:p>
            <a:pPr fontAlgn="auto">
              <a:lnSpc>
                <a:spcPct val="150000"/>
              </a:lnSpc>
              <a:spcBef>
                <a:spcPts val="0"/>
              </a:spcBef>
              <a:spcAft>
                <a:spcPts val="0"/>
              </a:spcAft>
            </a:pPr>
            <a:r>
              <a:rPr lang="zh-CN" altLang="en-US" sz="2800" dirty="0">
                <a:latin typeface="微软雅黑" panose="020B0503020204020204" charset="-122"/>
                <a:ea typeface="微软雅黑" panose="020B0503020204020204" charset="-122"/>
                <a:cs typeface="微软雅黑" panose="020B0503020204020204" charset="-122"/>
              </a:rPr>
              <a:t>行式存储被主流关系型数据库广泛</a:t>
            </a:r>
            <a:r>
              <a:rPr lang="zh-CN" altLang="en-US" sz="2800" dirty="0" smtClean="0">
                <a:latin typeface="微软雅黑" panose="020B0503020204020204" charset="-122"/>
                <a:ea typeface="微软雅黑" panose="020B0503020204020204" charset="-122"/>
                <a:cs typeface="微软雅黑" panose="020B0503020204020204" charset="-122"/>
              </a:rPr>
              <a:t>采用</a:t>
            </a:r>
            <a:r>
              <a:rPr lang="zh-CN" altLang="en-US" sz="2800" dirty="0">
                <a:latin typeface="微软雅黑" panose="020B0503020204020204" charset="-122"/>
                <a:ea typeface="微软雅黑" panose="020B0503020204020204" charset="-122"/>
                <a:cs typeface="微软雅黑" panose="020B0503020204020204" charset="-122"/>
              </a:rPr>
              <a:t>，</a:t>
            </a:r>
            <a:r>
              <a:rPr lang="en-US" altLang="zh-CN" sz="2800" dirty="0" smtClean="0">
                <a:latin typeface="微软雅黑" panose="020B0503020204020204" charset="-122"/>
                <a:ea typeface="微软雅黑" panose="020B0503020204020204" charset="-122"/>
                <a:cs typeface="微软雅黑" panose="020B0503020204020204" charset="-122"/>
              </a:rPr>
              <a:t>HDFS</a:t>
            </a:r>
            <a:r>
              <a:rPr lang="zh-CN" altLang="en-US" sz="2800" dirty="0">
                <a:latin typeface="微软雅黑" panose="020B0503020204020204" charset="-122"/>
                <a:ea typeface="微软雅黑" panose="020B0503020204020204" charset="-122"/>
                <a:cs typeface="微软雅黑" panose="020B0503020204020204" charset="-122"/>
              </a:rPr>
              <a:t>文件</a:t>
            </a:r>
            <a:r>
              <a:rPr lang="zh-CN" altLang="en-US" sz="2800" dirty="0" smtClean="0">
                <a:latin typeface="微软雅黑" panose="020B0503020204020204" charset="-122"/>
                <a:ea typeface="微软雅黑" panose="020B0503020204020204" charset="-122"/>
                <a:cs typeface="微软雅黑" panose="020B0503020204020204" charset="-122"/>
              </a:rPr>
              <a:t>系统也</a:t>
            </a:r>
            <a:r>
              <a:rPr lang="zh-CN" altLang="en-US" sz="2800" dirty="0">
                <a:latin typeface="微软雅黑" panose="020B0503020204020204" charset="-122"/>
                <a:ea typeface="微软雅黑" panose="020B0503020204020204" charset="-122"/>
                <a:cs typeface="微软雅黑" panose="020B0503020204020204" charset="-122"/>
              </a:rPr>
              <a:t>采用行式</a:t>
            </a:r>
            <a:r>
              <a:rPr lang="zh-CN" altLang="en-US" sz="2800" dirty="0" smtClean="0">
                <a:latin typeface="微软雅黑" panose="020B0503020204020204" charset="-122"/>
                <a:ea typeface="微软雅黑" panose="020B0503020204020204" charset="-122"/>
                <a:cs typeface="微软雅黑" panose="020B0503020204020204" charset="-122"/>
              </a:rPr>
              <a:t>存储</a:t>
            </a:r>
            <a:endParaRPr lang="en-US" altLang="zh-CN" sz="2800" dirty="0" smtClean="0">
              <a:latin typeface="微软雅黑" panose="020B0503020204020204" charset="-122"/>
              <a:ea typeface="微软雅黑" panose="020B0503020204020204" charset="-122"/>
              <a:cs typeface="微软雅黑" panose="020B0503020204020204" charset="-122"/>
            </a:endParaRPr>
          </a:p>
          <a:p>
            <a:pPr fontAlgn="auto">
              <a:lnSpc>
                <a:spcPct val="150000"/>
              </a:lnSpc>
              <a:spcBef>
                <a:spcPts val="0"/>
              </a:spcBef>
              <a:spcAft>
                <a:spcPts val="0"/>
              </a:spcAft>
            </a:pPr>
            <a:r>
              <a:rPr lang="zh-CN" altLang="en-US" sz="2800" dirty="0">
                <a:latin typeface="微软雅黑" panose="020B0503020204020204" charset="-122"/>
                <a:ea typeface="微软雅黑" panose="020B0503020204020204" charset="-122"/>
                <a:cs typeface="微软雅黑" panose="020B0503020204020204" charset="-122"/>
              </a:rPr>
              <a:t>在行式存储</a:t>
            </a:r>
            <a:r>
              <a:rPr lang="zh-CN" altLang="en-US" sz="2800" dirty="0" smtClean="0">
                <a:latin typeface="微软雅黑" panose="020B0503020204020204" charset="-122"/>
                <a:ea typeface="微软雅黑" panose="020B0503020204020204" charset="-122"/>
                <a:cs typeface="微软雅黑" panose="020B0503020204020204" charset="-122"/>
              </a:rPr>
              <a:t>中</a:t>
            </a:r>
            <a:r>
              <a:rPr lang="zh-CN" altLang="en-US" sz="2800" dirty="0">
                <a:latin typeface="微软雅黑" panose="020B0503020204020204" charset="-122"/>
                <a:ea typeface="微软雅黑" panose="020B0503020204020204" charset="-122"/>
                <a:cs typeface="微软雅黑" panose="020B0503020204020204" charset="-122"/>
              </a:rPr>
              <a:t>，</a:t>
            </a:r>
            <a:r>
              <a:rPr lang="zh-CN" altLang="en-US" sz="2800" dirty="0" smtClean="0">
                <a:latin typeface="微软雅黑" panose="020B0503020204020204" charset="-122"/>
                <a:ea typeface="微软雅黑" panose="020B0503020204020204" charset="-122"/>
                <a:cs typeface="微软雅黑" panose="020B0503020204020204" charset="-122"/>
              </a:rPr>
              <a:t>每</a:t>
            </a:r>
            <a:r>
              <a:rPr lang="zh-CN" altLang="en-US" sz="2800" dirty="0">
                <a:latin typeface="微软雅黑" panose="020B0503020204020204" charset="-122"/>
                <a:ea typeface="微软雅黑" panose="020B0503020204020204" charset="-122"/>
                <a:cs typeface="微软雅黑" panose="020B0503020204020204" charset="-122"/>
              </a:rPr>
              <a:t>条记录的各个字段连续地存储在</a:t>
            </a:r>
            <a:r>
              <a:rPr lang="zh-CN" altLang="en-US" sz="2800" dirty="0" smtClean="0">
                <a:latin typeface="微软雅黑" panose="020B0503020204020204" charset="-122"/>
                <a:ea typeface="微软雅黑" panose="020B0503020204020204" charset="-122"/>
                <a:cs typeface="微软雅黑" panose="020B0503020204020204" charset="-122"/>
              </a:rPr>
              <a:t>一起，而</a:t>
            </a:r>
            <a:r>
              <a:rPr lang="zh-CN" altLang="en-US" sz="2800" dirty="0">
                <a:latin typeface="微软雅黑" panose="020B0503020204020204" charset="-122"/>
                <a:ea typeface="微软雅黑" panose="020B0503020204020204" charset="-122"/>
                <a:cs typeface="微软雅黑" panose="020B0503020204020204" charset="-122"/>
              </a:rPr>
              <a:t>对于</a:t>
            </a:r>
            <a:r>
              <a:rPr lang="zh-CN" altLang="en-US" sz="2800" dirty="0" smtClean="0">
                <a:latin typeface="微软雅黑" panose="020B0503020204020204" charset="-122"/>
                <a:ea typeface="微软雅黑" panose="020B0503020204020204" charset="-122"/>
                <a:cs typeface="微软雅黑" panose="020B0503020204020204" charset="-122"/>
              </a:rPr>
              <a:t>文件中</a:t>
            </a:r>
            <a:r>
              <a:rPr lang="zh-CN" altLang="en-US" sz="2800" dirty="0">
                <a:latin typeface="微软雅黑" panose="020B0503020204020204" charset="-122"/>
                <a:ea typeface="微软雅黑" panose="020B0503020204020204" charset="-122"/>
                <a:cs typeface="微软雅黑" panose="020B0503020204020204" charset="-122"/>
              </a:rPr>
              <a:t>的各个记录也是连续存储在数据块中 </a:t>
            </a:r>
            <a:endParaRPr lang="en-US" altLang="zh-CN" sz="2800" dirty="0" smtClean="0">
              <a:latin typeface="微软雅黑" panose="020B0503020204020204" charset="-122"/>
              <a:ea typeface="微软雅黑" panose="020B0503020204020204" charset="-122"/>
              <a:cs typeface="微软雅黑" panose="020B0503020204020204" charset="-122"/>
            </a:endParaRPr>
          </a:p>
          <a:p>
            <a:pPr fontAlgn="auto">
              <a:lnSpc>
                <a:spcPct val="150000"/>
              </a:lnSpc>
              <a:spcBef>
                <a:spcPts val="0"/>
              </a:spcBef>
              <a:spcAft>
                <a:spcPts val="0"/>
              </a:spcAft>
            </a:pPr>
            <a:r>
              <a:rPr lang="zh-CN" altLang="en-US" sz="2800" dirty="0">
                <a:latin typeface="微软雅黑" panose="020B0503020204020204" charset="-122"/>
                <a:ea typeface="微软雅黑" panose="020B0503020204020204" charset="-122"/>
                <a:cs typeface="微软雅黑" panose="020B0503020204020204" charset="-122"/>
              </a:rPr>
              <a:t>行式存储对于大数据系统的需求已经不能很好地</a:t>
            </a:r>
            <a:r>
              <a:rPr lang="zh-CN" altLang="en-US" sz="2800" dirty="0" smtClean="0">
                <a:latin typeface="微软雅黑" panose="020B0503020204020204" charset="-122"/>
                <a:ea typeface="微软雅黑" panose="020B0503020204020204" charset="-122"/>
                <a:cs typeface="微软雅黑" panose="020B0503020204020204" charset="-122"/>
              </a:rPr>
              <a:t>满足</a:t>
            </a:r>
            <a:endParaRPr lang="en-US" altLang="zh-CN" sz="2800" dirty="0" smtClean="0">
              <a:latin typeface="微软雅黑" panose="020B0503020204020204" charset="-122"/>
              <a:ea typeface="微软雅黑" panose="020B0503020204020204" charset="-122"/>
              <a:cs typeface="微软雅黑" panose="020B0503020204020204" charset="-122"/>
            </a:endParaRPr>
          </a:p>
          <a:p>
            <a:pPr fontAlgn="auto">
              <a:lnSpc>
                <a:spcPct val="150000"/>
              </a:lnSpc>
              <a:spcBef>
                <a:spcPts val="0"/>
              </a:spcBef>
              <a:spcAft>
                <a:spcPts val="0"/>
              </a:spcAft>
            </a:pPr>
            <a:r>
              <a:rPr lang="zh-CN" altLang="en-US" sz="2800" dirty="0">
                <a:latin typeface="微软雅黑" panose="020B0503020204020204" charset="-122"/>
                <a:ea typeface="微软雅黑" panose="020B0503020204020204" charset="-122"/>
                <a:cs typeface="微软雅黑" panose="020B0503020204020204" charset="-122"/>
              </a:rPr>
              <a:t>快速访问海量数据的能力被束缚 </a:t>
            </a:r>
          </a:p>
          <a:p>
            <a:pPr fontAlgn="auto">
              <a:lnSpc>
                <a:spcPct val="150000"/>
              </a:lnSpc>
              <a:spcBef>
                <a:spcPts val="0"/>
              </a:spcBef>
              <a:spcAft>
                <a:spcPts val="0"/>
              </a:spcAft>
            </a:pPr>
            <a:r>
              <a:rPr lang="zh-CN" altLang="en-US" sz="2800" dirty="0" smtClean="0">
                <a:latin typeface="微软雅黑" panose="020B0503020204020204" charset="-122"/>
                <a:ea typeface="微软雅黑" panose="020B0503020204020204" charset="-122"/>
                <a:cs typeface="微软雅黑" panose="020B0503020204020204" charset="-122"/>
              </a:rPr>
              <a:t>扩展性差 </a:t>
            </a:r>
            <a:endParaRPr lang="zh-CN" altLang="en-US" sz="2800" dirty="0">
              <a:latin typeface="微软雅黑" panose="020B0503020204020204" charset="-122"/>
              <a:ea typeface="微软雅黑" panose="020B0503020204020204" charset="-122"/>
              <a:cs typeface="微软雅黑" panose="020B0503020204020204" charset="-122"/>
            </a:endParaRPr>
          </a:p>
          <a:p>
            <a:pPr fontAlgn="auto">
              <a:lnSpc>
                <a:spcPct val="150000"/>
              </a:lnSpc>
              <a:spcBef>
                <a:spcPts val="0"/>
              </a:spcBef>
              <a:spcAft>
                <a:spcPts val="0"/>
              </a:spcAft>
            </a:pPr>
            <a:endParaRPr lang="zh-CN" altLang="en-US" sz="2800" dirty="0">
              <a:latin typeface="微软雅黑" panose="020B0503020204020204" charset="-122"/>
              <a:ea typeface="微软雅黑" panose="020B0503020204020204" charset="-122"/>
              <a:cs typeface="微软雅黑" panose="020B0503020204020204" charset="-122"/>
            </a:endParaRPr>
          </a:p>
          <a:p>
            <a:pPr fontAlgn="auto">
              <a:lnSpc>
                <a:spcPct val="150000"/>
              </a:lnSpc>
              <a:spcBef>
                <a:spcPts val="0"/>
              </a:spcBef>
              <a:spcAft>
                <a:spcPts val="0"/>
              </a:spcAft>
            </a:pPr>
            <a:endParaRPr lang="en-US" altLang="zh-CN" sz="2800" dirty="0" smtClean="0">
              <a:latin typeface="微软雅黑" panose="020B0503020204020204" charset="-122"/>
              <a:ea typeface="微软雅黑" panose="020B0503020204020204" charset="-122"/>
              <a:cs typeface="微软雅黑" panose="020B0503020204020204" charset="-122"/>
            </a:endParaRPr>
          </a:p>
          <a:p>
            <a:pPr fontAlgn="auto">
              <a:lnSpc>
                <a:spcPct val="150000"/>
              </a:lnSpc>
              <a:spcBef>
                <a:spcPts val="0"/>
              </a:spcBef>
              <a:spcAft>
                <a:spcPts val="0"/>
              </a:spcAft>
            </a:pPr>
            <a:endParaRPr lang="zh-CN" altLang="en-US" sz="2800" dirty="0">
              <a:latin typeface="微软雅黑" panose="020B0503020204020204" charset="-122"/>
              <a:ea typeface="微软雅黑" panose="020B0503020204020204" charset="-122"/>
              <a:cs typeface="微软雅黑" panose="020B0503020204020204" charset="-122"/>
            </a:endParaRPr>
          </a:p>
          <a:p>
            <a:pPr fontAlgn="auto">
              <a:lnSpc>
                <a:spcPct val="150000"/>
              </a:lnSpc>
              <a:spcBef>
                <a:spcPts val="0"/>
              </a:spcBef>
              <a:spcAft>
                <a:spcPts val="0"/>
              </a:spcAft>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latin typeface="微软雅黑" panose="020B0503020204020204" charset="-122"/>
                <a:ea typeface="微软雅黑" panose="020B0503020204020204" charset="-122"/>
                <a:cs typeface="微软雅黑" panose="020B0503020204020204" charset="-122"/>
              </a:rPr>
              <a:t>文件存储格式 </a:t>
            </a:r>
            <a:endParaRPr lang="en-US" dirty="0">
              <a:latin typeface="微软雅黑" panose="020B0503020204020204" charset="-122"/>
              <a:ea typeface="微软雅黑" panose="020B0503020204020204" charset="-122"/>
              <a:cs typeface="微软雅黑" panose="020B0503020204020204" charset="-122"/>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466" y="1421470"/>
            <a:ext cx="9892824" cy="477060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3" y="637308"/>
            <a:ext cx="10963563" cy="664718"/>
          </a:xfrm>
        </p:spPr>
        <p:txBody>
          <a:bodyPr>
            <a:normAutofit fontScale="90000"/>
          </a:bodyPr>
          <a:lstStyle/>
          <a:p>
            <a:r>
              <a:rPr lang="zh-CN" altLang="en-US" dirty="0">
                <a:latin typeface="微软雅黑" panose="020B0503020204020204" charset="-122"/>
                <a:ea typeface="微软雅黑" panose="020B0503020204020204" charset="-122"/>
                <a:cs typeface="微软雅黑" panose="020B0503020204020204" charset="-122"/>
              </a:rPr>
              <a:t>文件存储格式 </a:t>
            </a:r>
            <a:endParaRPr lang="en-US" dirty="0"/>
          </a:p>
        </p:txBody>
      </p:sp>
      <p:sp>
        <p:nvSpPr>
          <p:cNvPr id="3" name="Content Placeholder 2"/>
          <p:cNvSpPr>
            <a:spLocks noGrp="1"/>
          </p:cNvSpPr>
          <p:nvPr>
            <p:ph idx="1"/>
          </p:nvPr>
        </p:nvSpPr>
        <p:spPr>
          <a:xfrm>
            <a:off x="1003852" y="1540565"/>
            <a:ext cx="10247244" cy="4501461"/>
          </a:xfrm>
        </p:spPr>
        <p:txBody>
          <a:bodyPr>
            <a:normAutofit/>
          </a:bodyPr>
          <a:lstStyle/>
          <a:p>
            <a:pPr>
              <a:lnSpc>
                <a:spcPct val="150000"/>
              </a:lnSpc>
            </a:pPr>
            <a:r>
              <a:rPr lang="zh-CN" altLang="en-US" sz="2800" dirty="0" smtClean="0">
                <a:latin typeface="微软雅黑" panose="020B0503020204020204" charset="-122"/>
                <a:ea typeface="微软雅黑" panose="020B0503020204020204" charset="-122"/>
                <a:cs typeface="微软雅黑" panose="020B0503020204020204" charset="-122"/>
              </a:rPr>
              <a:t>列式存储</a:t>
            </a:r>
            <a:r>
              <a:rPr lang="en-US" altLang="zh-CN" sz="2800" dirty="0" smtClean="0">
                <a:latin typeface="微软雅黑" panose="020B0503020204020204" charset="-122"/>
                <a:ea typeface="微软雅黑" panose="020B0503020204020204" charset="-122"/>
                <a:cs typeface="微软雅黑" panose="020B0503020204020204" charset="-122"/>
              </a:rPr>
              <a:t> - </a:t>
            </a:r>
            <a:r>
              <a:rPr lang="zh-CN" altLang="en-US" sz="2800" dirty="0">
                <a:latin typeface="微软雅黑" panose="020B0503020204020204" charset="-122"/>
                <a:ea typeface="微软雅黑" panose="020B0503020204020204" charset="-122"/>
                <a:cs typeface="微软雅黑" panose="020B0503020204020204" charset="-122"/>
              </a:rPr>
              <a:t>与行式存储布局对应，列式存储布局实际存储数据时按照列队所有记录进行垂直</a:t>
            </a:r>
            <a:r>
              <a:rPr lang="zh-CN" altLang="en-US" sz="2800" dirty="0" smtClean="0">
                <a:latin typeface="微软雅黑" panose="020B0503020204020204" charset="-122"/>
                <a:ea typeface="微软雅黑" panose="020B0503020204020204" charset="-122"/>
                <a:cs typeface="微软雅黑" panose="020B0503020204020204" charset="-122"/>
              </a:rPr>
              <a:t>划分，将</a:t>
            </a:r>
            <a:r>
              <a:rPr lang="zh-CN" altLang="en-US" sz="2800" dirty="0">
                <a:latin typeface="微软雅黑" panose="020B0503020204020204" charset="-122"/>
                <a:ea typeface="微软雅黑" panose="020B0503020204020204" charset="-122"/>
                <a:cs typeface="微软雅黑" panose="020B0503020204020204" charset="-122"/>
              </a:rPr>
              <a:t>同一列的内容连续存放在一起 </a:t>
            </a:r>
          </a:p>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将经常联合</a:t>
            </a:r>
            <a:r>
              <a:rPr lang="zh-CN" altLang="en-US" sz="2800" dirty="0" smtClean="0">
                <a:latin typeface="微软雅黑" panose="020B0503020204020204" charset="-122"/>
                <a:ea typeface="微软雅黑" panose="020B0503020204020204" charset="-122"/>
                <a:cs typeface="微软雅黑" panose="020B0503020204020204" charset="-122"/>
              </a:rPr>
              <a:t>使用的</a:t>
            </a:r>
            <a:r>
              <a:rPr lang="zh-CN" altLang="en-US" sz="2800" dirty="0">
                <a:latin typeface="微软雅黑" panose="020B0503020204020204" charset="-122"/>
                <a:ea typeface="微软雅黑" panose="020B0503020204020204" charset="-122"/>
                <a:cs typeface="微软雅黑" panose="020B0503020204020204" charset="-122"/>
              </a:rPr>
              <a:t>列存储在一个数据块</a:t>
            </a:r>
            <a:r>
              <a:rPr lang="zh-CN" altLang="en-US" sz="2800" dirty="0" smtClean="0">
                <a:latin typeface="微软雅黑" panose="020B0503020204020204" charset="-122"/>
                <a:ea typeface="微软雅黑" panose="020B0503020204020204" charset="-122"/>
                <a:cs typeface="微软雅黑" panose="020B0503020204020204" charset="-122"/>
              </a:rPr>
              <a:t>中</a:t>
            </a:r>
            <a:r>
              <a:rPr lang="zh-CN" altLang="en-US" sz="2800" dirty="0">
                <a:latin typeface="微软雅黑" panose="020B0503020204020204" charset="-122"/>
                <a:ea typeface="微软雅黑" panose="020B0503020204020204" charset="-122"/>
                <a:cs typeface="微软雅黑" panose="020B0503020204020204" charset="-122"/>
              </a:rPr>
              <a:t>，</a:t>
            </a:r>
            <a:r>
              <a:rPr lang="zh-CN" altLang="en-US" sz="2800" dirty="0" smtClean="0">
                <a:latin typeface="微软雅黑" panose="020B0503020204020204" charset="-122"/>
                <a:ea typeface="微软雅黑" panose="020B0503020204020204" charset="-122"/>
                <a:cs typeface="微软雅黑" panose="020B0503020204020204" charset="-122"/>
              </a:rPr>
              <a:t>避免</a:t>
            </a:r>
            <a:r>
              <a:rPr lang="zh-CN" altLang="en-US" sz="2800" dirty="0">
                <a:latin typeface="微软雅黑" panose="020B0503020204020204" charset="-122"/>
                <a:ea typeface="微软雅黑" panose="020B0503020204020204" charset="-122"/>
                <a:cs typeface="微软雅黑" panose="020B0503020204020204" charset="-122"/>
              </a:rPr>
              <a:t>通过不必要的网络传输来获取多列数据 </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对于某些</a:t>
            </a:r>
            <a:r>
              <a:rPr lang="zh-CN" altLang="en-US" sz="2800" dirty="0" smtClean="0">
                <a:latin typeface="微软雅黑" panose="020B0503020204020204" charset="-122"/>
                <a:ea typeface="微软雅黑" panose="020B0503020204020204" charset="-122"/>
                <a:cs typeface="微软雅黑" panose="020B0503020204020204" charset="-122"/>
              </a:rPr>
              <a:t>场景而言会</a:t>
            </a:r>
            <a:r>
              <a:rPr lang="zh-CN" altLang="en-US" sz="2800" dirty="0">
                <a:latin typeface="微软雅黑" panose="020B0503020204020204" charset="-122"/>
                <a:ea typeface="微软雅黑" panose="020B0503020204020204" charset="-122"/>
                <a:cs typeface="微软雅黑" panose="020B0503020204020204" charset="-122"/>
              </a:rPr>
              <a:t>较大地提升系统性能 </a:t>
            </a:r>
          </a:p>
          <a:p>
            <a:pPr>
              <a:lnSpc>
                <a:spcPct val="15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latin typeface="微软雅黑" panose="020B0503020204020204" charset="-122"/>
                <a:ea typeface="微软雅黑" panose="020B0503020204020204" charset="-122"/>
                <a:cs typeface="微软雅黑" panose="020B0503020204020204" charset="-122"/>
              </a:rPr>
              <a:t>文件存储格式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5939" y="1308400"/>
            <a:ext cx="7275443" cy="493337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latin typeface="微软雅黑" panose="020B0503020204020204" charset="-122"/>
                <a:ea typeface="微软雅黑" panose="020B0503020204020204" charset="-122"/>
                <a:cs typeface="微软雅黑" panose="020B0503020204020204" charset="-122"/>
              </a:rPr>
              <a:t>文件存储格式 </a:t>
            </a:r>
            <a:endParaRPr lang="en-US" dirty="0"/>
          </a:p>
        </p:txBody>
      </p:sp>
      <p:sp>
        <p:nvSpPr>
          <p:cNvPr id="3" name="Content Placeholder 2"/>
          <p:cNvSpPr>
            <a:spLocks noGrp="1"/>
          </p:cNvSpPr>
          <p:nvPr>
            <p:ph idx="1"/>
          </p:nvPr>
        </p:nvSpPr>
        <p:spPr>
          <a:xfrm>
            <a:off x="757382" y="1510748"/>
            <a:ext cx="10760363" cy="4737652"/>
          </a:xfrm>
        </p:spPr>
        <p:txBody>
          <a:bodyPr>
            <a:normAutofit/>
          </a:bodyPr>
          <a:lstStyle/>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混合式</a:t>
            </a:r>
            <a:r>
              <a:rPr lang="zh-CN" altLang="en-US" sz="2800" dirty="0" smtClean="0">
                <a:latin typeface="微软雅黑" panose="020B0503020204020204" charset="-122"/>
                <a:ea typeface="微软雅黑" panose="020B0503020204020204" charset="-122"/>
                <a:cs typeface="微软雅黑" panose="020B0503020204020204" charset="-122"/>
              </a:rPr>
              <a:t>存储</a:t>
            </a:r>
            <a:r>
              <a:rPr lang="en-US" altLang="zh-CN" sz="2800" dirty="0" smtClean="0">
                <a:latin typeface="微软雅黑" panose="020B0503020204020204" charset="-122"/>
                <a:ea typeface="微软雅黑" panose="020B0503020204020204" charset="-122"/>
                <a:cs typeface="微软雅黑" panose="020B0503020204020204" charset="-122"/>
              </a:rPr>
              <a:t>-</a:t>
            </a:r>
            <a:r>
              <a:rPr lang="zh-CN" altLang="en-US" sz="2800" dirty="0" smtClean="0">
                <a:latin typeface="微软雅黑" panose="020B0503020204020204" charset="-122"/>
                <a:ea typeface="微软雅黑" panose="020B0503020204020204" charset="-122"/>
                <a:cs typeface="微软雅黑" panose="020B0503020204020204" charset="-122"/>
              </a:rPr>
              <a:t> 融合</a:t>
            </a:r>
            <a:r>
              <a:rPr lang="zh-CN" altLang="en-US" sz="2800" dirty="0">
                <a:latin typeface="微软雅黑" panose="020B0503020204020204" charset="-122"/>
                <a:ea typeface="微软雅黑" panose="020B0503020204020204" charset="-122"/>
                <a:cs typeface="微软雅黑" panose="020B0503020204020204" charset="-122"/>
              </a:rPr>
              <a:t>了行式和列式存储布局的优点 </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首先将记录表按照行进行</a:t>
            </a:r>
            <a:r>
              <a:rPr lang="zh-CN" altLang="en-US" sz="2800" dirty="0" smtClean="0">
                <a:latin typeface="微软雅黑" panose="020B0503020204020204" charset="-122"/>
                <a:ea typeface="微软雅黑" panose="020B0503020204020204" charset="-122"/>
                <a:cs typeface="微软雅黑" panose="020B0503020204020204" charset="-122"/>
              </a:rPr>
              <a:t>分组</a:t>
            </a:r>
            <a:r>
              <a:rPr lang="zh-CN" altLang="en-US" sz="2800" dirty="0">
                <a:latin typeface="微软雅黑" panose="020B0503020204020204" charset="-122"/>
                <a:ea typeface="微软雅黑" panose="020B0503020204020204" charset="-122"/>
                <a:cs typeface="微软雅黑" panose="020B0503020204020204" charset="-122"/>
              </a:rPr>
              <a:t>，</a:t>
            </a:r>
            <a:r>
              <a:rPr lang="zh-CN" altLang="en-US" sz="2800" dirty="0" smtClean="0">
                <a:latin typeface="微软雅黑" panose="020B0503020204020204" charset="-122"/>
                <a:ea typeface="微软雅黑" panose="020B0503020204020204" charset="-122"/>
                <a:cs typeface="微软雅黑" panose="020B0503020204020204" charset="-122"/>
              </a:rPr>
              <a:t>若干</a:t>
            </a:r>
            <a:r>
              <a:rPr lang="zh-CN" altLang="en-US" sz="2800" dirty="0">
                <a:latin typeface="微软雅黑" panose="020B0503020204020204" charset="-122"/>
                <a:ea typeface="微软雅黑" panose="020B0503020204020204" charset="-122"/>
                <a:cs typeface="微软雅黑" panose="020B0503020204020204" charset="-122"/>
              </a:rPr>
              <a:t>行划分为一组 </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对于每组内的所有记录，在实际存储时按照列将同一列内容</a:t>
            </a:r>
            <a:r>
              <a:rPr lang="zh-CN" altLang="en-US" sz="2800" dirty="0" smtClean="0">
                <a:latin typeface="微软雅黑" panose="020B0503020204020204" charset="-122"/>
                <a:ea typeface="微软雅黑" panose="020B0503020204020204" charset="-122"/>
                <a:cs typeface="微软雅黑" panose="020B0503020204020204" charset="-122"/>
              </a:rPr>
              <a:t>连续</a:t>
            </a:r>
            <a:r>
              <a:rPr lang="zh-CN" altLang="en-US" sz="2800" dirty="0">
                <a:latin typeface="微软雅黑" panose="020B0503020204020204" charset="-122"/>
                <a:ea typeface="微软雅黑" panose="020B0503020204020204" charset="-122"/>
                <a:cs typeface="微软雅黑" panose="020B0503020204020204" charset="-122"/>
              </a:rPr>
              <a:t>存储在一起 </a:t>
            </a:r>
          </a:p>
          <a:p>
            <a:pPr>
              <a:lnSpc>
                <a:spcPct val="15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704" y="194437"/>
            <a:ext cx="10515600" cy="1325563"/>
          </a:xfrm>
        </p:spPr>
        <p:txBody>
          <a:bodyPr/>
          <a:lstStyle/>
          <a:p>
            <a:r>
              <a:rPr lang="en-US" altLang="zh-CN" dirty="0" smtClean="0">
                <a:latin typeface="微软雅黑" panose="020B0503020204020204" charset="-122"/>
                <a:ea typeface="微软雅黑" panose="020B0503020204020204" charset="-122"/>
                <a:cs typeface="微软雅黑" panose="020B0503020204020204" charset="-122"/>
              </a:rPr>
              <a:t>GFS</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a:xfrm>
            <a:off x="765313" y="1398904"/>
            <a:ext cx="10704444" cy="4862747"/>
          </a:xfrm>
        </p:spPr>
        <p:txBody>
          <a:bodyPr>
            <a:noAutofit/>
          </a:bodyPr>
          <a:lstStyle/>
          <a:p>
            <a:pPr>
              <a:lnSpc>
                <a:spcPct val="125000"/>
              </a:lnSpc>
            </a:pPr>
            <a:r>
              <a:rPr lang="en-US" altLang="zh-CN" dirty="0">
                <a:latin typeface="微软雅黑" panose="020B0503020204020204" charset="-122"/>
                <a:ea typeface="微软雅黑" panose="020B0503020204020204" charset="-122"/>
                <a:cs typeface="微软雅黑" panose="020B0503020204020204" charset="-122"/>
              </a:rPr>
              <a:t>GFS(Google</a:t>
            </a:r>
            <a:r>
              <a:rPr lang="zh-CN" altLang="en-US" dirty="0">
                <a:latin typeface="微软雅黑" panose="020B0503020204020204" charset="-122"/>
                <a:ea typeface="微软雅黑" panose="020B0503020204020204" charset="-122"/>
                <a:cs typeface="微软雅黑" panose="020B0503020204020204" charset="-122"/>
              </a:rPr>
              <a:t>文件系统</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cs typeface="微软雅黑" panose="020B0503020204020204" charset="-122"/>
              </a:rPr>
              <a:t>是</a:t>
            </a:r>
            <a:r>
              <a:rPr lang="en-US" altLang="zh-CN" dirty="0" smtClean="0">
                <a:latin typeface="微软雅黑" panose="020B0503020204020204" charset="-122"/>
                <a:ea typeface="微软雅黑" panose="020B0503020204020204" charset="-122"/>
                <a:cs typeface="微软雅黑" panose="020B0503020204020204" charset="-122"/>
              </a:rPr>
              <a:t>Google</a:t>
            </a:r>
            <a:r>
              <a:rPr lang="zh-CN" altLang="en-US" dirty="0">
                <a:latin typeface="微软雅黑" panose="020B0503020204020204" charset="-122"/>
                <a:ea typeface="微软雅黑" panose="020B0503020204020204" charset="-122"/>
                <a:cs typeface="微软雅黑" panose="020B0503020204020204" charset="-122"/>
              </a:rPr>
              <a:t>为了存储百亿计的海量网页信息而专门开发的文件系统 </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25000"/>
              </a:lnSpc>
            </a:pPr>
            <a:r>
              <a:rPr lang="zh-CN" altLang="en-US" dirty="0" smtClean="0">
                <a:latin typeface="微软雅黑" panose="020B0503020204020204" charset="-122"/>
                <a:ea typeface="微软雅黑" panose="020B0503020204020204" charset="-122"/>
                <a:cs typeface="微软雅黑" panose="020B0503020204020204" charset="-122"/>
              </a:rPr>
              <a:t>数据</a:t>
            </a:r>
            <a:r>
              <a:rPr lang="zh-CN" altLang="en-US" dirty="0">
                <a:latin typeface="微软雅黑" panose="020B0503020204020204" charset="-122"/>
                <a:ea typeface="微软雅黑" panose="020B0503020204020204" charset="-122"/>
                <a:cs typeface="微软雅黑" panose="020B0503020204020204" charset="-122"/>
              </a:rPr>
              <a:t>冗余备份、故障自动检测、故障机器自动恢复等都列</a:t>
            </a:r>
            <a:r>
              <a:rPr lang="zh-CN" altLang="en-US" dirty="0" smtClean="0">
                <a:latin typeface="微软雅黑" panose="020B0503020204020204" charset="-122"/>
                <a:ea typeface="微软雅黑" panose="020B0503020204020204" charset="-122"/>
                <a:cs typeface="微软雅黑" panose="020B0503020204020204" charset="-122"/>
              </a:rPr>
              <a:t>在</a:t>
            </a:r>
            <a:r>
              <a:rPr lang="en-US" altLang="zh-CN" dirty="0" smtClean="0">
                <a:latin typeface="微软雅黑" panose="020B0503020204020204" charset="-122"/>
                <a:ea typeface="微软雅黑" panose="020B0503020204020204" charset="-122"/>
                <a:cs typeface="微软雅黑" panose="020B0503020204020204" charset="-122"/>
              </a:rPr>
              <a:t>GFS</a:t>
            </a:r>
            <a:r>
              <a:rPr lang="zh-CN" altLang="en-US" dirty="0">
                <a:latin typeface="微软雅黑" panose="020B0503020204020204" charset="-122"/>
                <a:ea typeface="微软雅黑" panose="020B0503020204020204" charset="-122"/>
                <a:cs typeface="微软雅黑" panose="020B0503020204020204" charset="-122"/>
              </a:rPr>
              <a:t>的设计目标</a:t>
            </a:r>
            <a:r>
              <a:rPr lang="zh-CN" altLang="en-US" dirty="0" smtClean="0">
                <a:latin typeface="微软雅黑" panose="020B0503020204020204" charset="-122"/>
                <a:ea typeface="微软雅黑" panose="020B0503020204020204" charset="-122"/>
                <a:cs typeface="微软雅黑" panose="020B0503020204020204" charset="-122"/>
              </a:rPr>
              <a:t>里</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25000"/>
              </a:lnSpc>
            </a:pPr>
            <a:r>
              <a:rPr lang="en-US" altLang="zh-CN" dirty="0">
                <a:latin typeface="微软雅黑" panose="020B0503020204020204" charset="-122"/>
                <a:ea typeface="微软雅黑" panose="020B0503020204020204" charset="-122"/>
                <a:cs typeface="微软雅黑" panose="020B0503020204020204" charset="-122"/>
              </a:rPr>
              <a:t>GFS</a:t>
            </a:r>
            <a:r>
              <a:rPr lang="zh-CN" altLang="en-US" dirty="0">
                <a:latin typeface="微软雅黑" panose="020B0503020204020204" charset="-122"/>
                <a:ea typeface="微软雅黑" panose="020B0503020204020204" charset="-122"/>
                <a:cs typeface="微软雅黑" panose="020B0503020204020204" charset="-122"/>
              </a:rPr>
              <a:t>中存储的文件绝大多数是大文件 </a:t>
            </a:r>
          </a:p>
          <a:p>
            <a:pPr>
              <a:lnSpc>
                <a:spcPct val="125000"/>
              </a:lnSpc>
            </a:pPr>
            <a:r>
              <a:rPr lang="zh-CN" altLang="en-US" dirty="0">
                <a:latin typeface="微软雅黑" panose="020B0503020204020204" charset="-122"/>
                <a:ea typeface="微软雅黑" panose="020B0503020204020204" charset="-122"/>
                <a:cs typeface="微软雅黑" panose="020B0503020204020204" charset="-122"/>
              </a:rPr>
              <a:t>系统中存在大量的“追加”写操作，即在已有文件的末尾追加内容</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已经写入的内容不做更改 </a:t>
            </a:r>
          </a:p>
          <a:p>
            <a:pPr>
              <a:lnSpc>
                <a:spcPct val="125000"/>
              </a:lnSpc>
            </a:pPr>
            <a:r>
              <a:rPr lang="zh-CN" altLang="en-US" dirty="0">
                <a:latin typeface="微软雅黑" panose="020B0503020204020204" charset="-122"/>
                <a:ea typeface="微软雅黑" panose="020B0503020204020204" charset="-122"/>
                <a:cs typeface="微软雅黑" panose="020B0503020204020204" charset="-122"/>
              </a:rPr>
              <a:t>对于数据读取操作来说，绝大多数操作都是“顺序”读</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少量的操作是“随机” 读 </a:t>
            </a:r>
            <a:r>
              <a:rPr lang="zh-CN" altLang="en-US" dirty="0" smtClean="0">
                <a:latin typeface="微软雅黑" panose="020B0503020204020204" charset="-122"/>
                <a:ea typeface="微软雅黑" panose="020B0503020204020204" charset="-122"/>
                <a:cs typeface="微软雅黑" panose="020B0503020204020204" charset="-122"/>
              </a:rPr>
              <a:t> </a:t>
            </a:r>
            <a:endParaRPr lang="zh-CN" altLang="en-US" dirty="0">
              <a:latin typeface="微软雅黑" panose="020B0503020204020204" charset="-122"/>
              <a:ea typeface="微软雅黑" panose="020B0503020204020204" charset="-122"/>
              <a:cs typeface="微软雅黑" panose="020B0503020204020204" charset="-122"/>
            </a:endParaRPr>
          </a:p>
          <a:p>
            <a:pPr>
              <a:lnSpc>
                <a:spcPct val="125000"/>
              </a:lnSpc>
            </a:pPr>
            <a:endParaRPr lang="zh-CN" altLang="en-US" dirty="0">
              <a:latin typeface="微软雅黑" panose="020B0503020204020204" charset="-122"/>
              <a:ea typeface="微软雅黑" panose="020B0503020204020204" charset="-122"/>
              <a:cs typeface="微软雅黑" panose="020B0503020204020204" charset="-122"/>
            </a:endParaRPr>
          </a:p>
          <a:p>
            <a:pPr>
              <a:lnSpc>
                <a:spcPct val="125000"/>
              </a:lnSpc>
            </a:pPr>
            <a:endParaRPr lang="en-US"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376" y="637308"/>
            <a:ext cx="8771190" cy="55522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微软雅黑" panose="020B0503020204020204" charset="-122"/>
                <a:ea typeface="微软雅黑" panose="020B0503020204020204" charset="-122"/>
                <a:cs typeface="微软雅黑" panose="020B0503020204020204" charset="-122"/>
              </a:rPr>
              <a:t>HDFS</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a:xfrm>
            <a:off x="838200" y="1351722"/>
            <a:ext cx="5391912" cy="4825241"/>
          </a:xfrm>
        </p:spPr>
        <p:txBody>
          <a:bodyPr>
            <a:noAutofit/>
          </a:bodyPr>
          <a:lstStyle/>
          <a:p>
            <a:pPr>
              <a:lnSpc>
                <a:spcPct val="150000"/>
              </a:lnSpc>
            </a:pPr>
            <a:r>
              <a:rPr lang="en-US" dirty="0">
                <a:latin typeface="微软雅黑" panose="020B0503020204020204" charset="-122"/>
                <a:ea typeface="微软雅黑" panose="020B0503020204020204" charset="-122"/>
                <a:cs typeface="微软雅黑" panose="020B0503020204020204" charset="-122"/>
              </a:rPr>
              <a:t>Hadoop </a:t>
            </a:r>
            <a:r>
              <a:rPr lang="en-US" dirty="0" smtClean="0">
                <a:latin typeface="微软雅黑" panose="020B0503020204020204" charset="-122"/>
                <a:ea typeface="微软雅黑" panose="020B0503020204020204" charset="-122"/>
                <a:cs typeface="微软雅黑" panose="020B0503020204020204" charset="-122"/>
              </a:rPr>
              <a:t>分布式文件系统 </a:t>
            </a:r>
            <a:r>
              <a:rPr lang="en-US" dirty="0">
                <a:latin typeface="微软雅黑" panose="020B0503020204020204" charset="-122"/>
                <a:ea typeface="微软雅黑" panose="020B0503020204020204" charset="-122"/>
                <a:cs typeface="微软雅黑" panose="020B0503020204020204" charset="-122"/>
              </a:rPr>
              <a:t>(HDFS)</a:t>
            </a:r>
            <a:r>
              <a:rPr lang="en-US" dirty="0" smtClean="0">
                <a:latin typeface="微软雅黑" panose="020B0503020204020204" charset="-122"/>
                <a:ea typeface="微软雅黑" panose="020B0503020204020204" charset="-122"/>
                <a:cs typeface="微软雅黑" panose="020B0503020204020204" charset="-122"/>
              </a:rPr>
              <a:t>被设计成适合运行在通用硬件 </a:t>
            </a:r>
            <a:r>
              <a:rPr lang="en-US" dirty="0">
                <a:latin typeface="微软雅黑" panose="020B0503020204020204" charset="-122"/>
                <a:ea typeface="微软雅黑" panose="020B0503020204020204" charset="-122"/>
                <a:cs typeface="微软雅黑" panose="020B0503020204020204" charset="-122"/>
              </a:rPr>
              <a:t>(commodity hardware)</a:t>
            </a:r>
            <a:r>
              <a:rPr lang="en-US" dirty="0" smtClean="0">
                <a:latin typeface="微软雅黑" panose="020B0503020204020204" charset="-122"/>
                <a:ea typeface="微软雅黑" panose="020B0503020204020204" charset="-122"/>
                <a:cs typeface="微软雅黑" panose="020B0503020204020204" charset="-122"/>
              </a:rPr>
              <a:t>上的分布式文件系统 </a:t>
            </a:r>
          </a:p>
          <a:p>
            <a:pPr>
              <a:lnSpc>
                <a:spcPct val="150000"/>
              </a:lnSpc>
            </a:pPr>
            <a:r>
              <a:rPr lang="en-US" dirty="0" smtClean="0">
                <a:latin typeface="微软雅黑" panose="020B0503020204020204" charset="-122"/>
                <a:ea typeface="微软雅黑" panose="020B0503020204020204" charset="-122"/>
                <a:cs typeface="微软雅黑" panose="020B0503020204020204" charset="-122"/>
              </a:rPr>
              <a:t>HDFS 采用 master/slave 架构</a:t>
            </a:r>
            <a:r>
              <a:rPr lang="en-US" dirty="0">
                <a:latin typeface="微软雅黑" panose="020B0503020204020204" charset="-122"/>
                <a:ea typeface="微软雅黑" panose="020B0503020204020204" charset="-122"/>
                <a:cs typeface="微软雅黑" panose="020B0503020204020204" charset="-122"/>
              </a:rPr>
              <a:t>。一个 </a:t>
            </a:r>
            <a:r>
              <a:rPr lang="en-US" dirty="0" smtClean="0">
                <a:latin typeface="微软雅黑" panose="020B0503020204020204" charset="-122"/>
                <a:ea typeface="微软雅黑" panose="020B0503020204020204" charset="-122"/>
                <a:cs typeface="微软雅黑" panose="020B0503020204020204" charset="-122"/>
              </a:rPr>
              <a:t>HDFS </a:t>
            </a:r>
            <a:r>
              <a:rPr lang="en-US" dirty="0" err="1" smtClean="0">
                <a:latin typeface="微软雅黑" panose="020B0503020204020204" charset="-122"/>
                <a:ea typeface="微软雅黑" panose="020B0503020204020204" charset="-122"/>
                <a:cs typeface="微软雅黑" panose="020B0503020204020204" charset="-122"/>
              </a:rPr>
              <a:t>集群由一个namenode</a:t>
            </a:r>
            <a:r>
              <a:rPr lang="en-US" dirty="0" smtClean="0">
                <a:latin typeface="微软雅黑" panose="020B0503020204020204" charset="-122"/>
                <a:ea typeface="微软雅黑" panose="020B0503020204020204" charset="-122"/>
                <a:cs typeface="微软雅黑" panose="020B0503020204020204" charset="-122"/>
              </a:rPr>
              <a:t> 和一定数目的 </a:t>
            </a:r>
            <a:r>
              <a:rPr lang="en-US" dirty="0" err="1" smtClean="0">
                <a:latin typeface="微软雅黑" panose="020B0503020204020204" charset="-122"/>
                <a:ea typeface="微软雅黑" panose="020B0503020204020204" charset="-122"/>
                <a:cs typeface="微软雅黑" panose="020B0503020204020204" charset="-122"/>
              </a:rPr>
              <a:t>datanode</a:t>
            </a:r>
            <a:r>
              <a:rPr lang="en-US" dirty="0" smtClean="0">
                <a:latin typeface="微软雅黑" panose="020B0503020204020204" charset="-122"/>
                <a:ea typeface="微软雅黑" panose="020B0503020204020204" charset="-122"/>
                <a:cs typeface="微软雅黑" panose="020B0503020204020204" charset="-122"/>
              </a:rPr>
              <a:t> 组成 </a:t>
            </a:r>
            <a:endParaRPr lang="en-US"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dirty="0">
              <a:latin typeface="微软雅黑" panose="020B0503020204020204" charset="-122"/>
              <a:ea typeface="微软雅黑" panose="020B0503020204020204" charset="-122"/>
              <a:cs typeface="微软雅黑" panose="020B0503020204020204" charset="-122"/>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72" y="1825624"/>
            <a:ext cx="5941568" cy="39793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latin typeface="微软雅黑" panose="020B0503020204020204" charset="-122"/>
                <a:ea typeface="微软雅黑" panose="020B0503020204020204" charset="-122"/>
                <a:cs typeface="微软雅黑" panose="020B0503020204020204" charset="-122"/>
              </a:rPr>
              <a:t>大数据存储技术的发展 </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p:txBody>
          <a:bodyPr>
            <a:normAutofit/>
          </a:bodyPr>
          <a:lstStyle/>
          <a:p>
            <a:pPr>
              <a:lnSpc>
                <a:spcPct val="150000"/>
              </a:lnSpc>
            </a:pPr>
            <a:r>
              <a:rPr lang="zh-CN" altLang="en-US" sz="3200" dirty="0">
                <a:latin typeface="微软雅黑" panose="020B0503020204020204" charset="-122"/>
                <a:ea typeface="微软雅黑" panose="020B0503020204020204" charset="-122"/>
                <a:cs typeface="微软雅黑" panose="020B0503020204020204" charset="-122"/>
              </a:rPr>
              <a:t>人工管理 </a:t>
            </a:r>
          </a:p>
          <a:p>
            <a:pPr>
              <a:lnSpc>
                <a:spcPct val="150000"/>
              </a:lnSpc>
            </a:pPr>
            <a:r>
              <a:rPr lang="zh-CN" altLang="en-US" sz="3200" dirty="0">
                <a:latin typeface="微软雅黑" panose="020B0503020204020204" charset="-122"/>
                <a:ea typeface="微软雅黑" panose="020B0503020204020204" charset="-122"/>
                <a:cs typeface="微软雅黑" panose="020B0503020204020204" charset="-122"/>
              </a:rPr>
              <a:t>文件系统 </a:t>
            </a:r>
          </a:p>
          <a:p>
            <a:pPr>
              <a:lnSpc>
                <a:spcPct val="150000"/>
              </a:lnSpc>
            </a:pPr>
            <a:r>
              <a:rPr lang="zh-CN" altLang="en-US" sz="3200" dirty="0">
                <a:latin typeface="微软雅黑" panose="020B0503020204020204" charset="-122"/>
                <a:ea typeface="微软雅黑" panose="020B0503020204020204" charset="-122"/>
                <a:cs typeface="微软雅黑" panose="020B0503020204020204" charset="-122"/>
              </a:rPr>
              <a:t>数据库 </a:t>
            </a:r>
          </a:p>
          <a:p>
            <a:pPr>
              <a:lnSpc>
                <a:spcPct val="150000"/>
              </a:lnSpc>
            </a:pPr>
            <a:r>
              <a:rPr lang="en-US" sz="3200" dirty="0" smtClean="0">
                <a:latin typeface="微软雅黑" panose="020B0503020204020204" charset="-122"/>
                <a:ea typeface="微软雅黑" panose="020B0503020204020204" charset="-122"/>
                <a:cs typeface="微软雅黑" panose="020B0503020204020204" charset="-122"/>
              </a:rPr>
              <a:t>Google File System</a:t>
            </a:r>
            <a:r>
              <a:rPr lang="zh-CN" altLang="en-US" sz="3200" dirty="0" smtClean="0">
                <a:latin typeface="微软雅黑" panose="020B0503020204020204" charset="-122"/>
                <a:ea typeface="微软雅黑" panose="020B0503020204020204" charset="-122"/>
                <a:cs typeface="微软雅黑" panose="020B0503020204020204" charset="-122"/>
              </a:rPr>
              <a:t>、</a:t>
            </a:r>
            <a:r>
              <a:rPr lang="en-US" altLang="zh-CN" sz="3200" dirty="0" smtClean="0">
                <a:latin typeface="微软雅黑" panose="020B0503020204020204" charset="-122"/>
                <a:ea typeface="微软雅黑" panose="020B0503020204020204" charset="-122"/>
                <a:cs typeface="微软雅黑" panose="020B0503020204020204" charset="-122"/>
              </a:rPr>
              <a:t>HDFS</a:t>
            </a:r>
            <a:r>
              <a:rPr lang="zh-CN" altLang="en-US" sz="3200" dirty="0" smtClean="0">
                <a:latin typeface="微软雅黑" panose="020B0503020204020204" charset="-122"/>
                <a:ea typeface="微软雅黑" panose="020B0503020204020204" charset="-122"/>
                <a:cs typeface="微软雅黑" panose="020B0503020204020204" charset="-122"/>
              </a:rPr>
              <a:t>、</a:t>
            </a:r>
            <a:r>
              <a:rPr lang="en-US" altLang="zh-CN" sz="3200" dirty="0" err="1" smtClean="0">
                <a:latin typeface="微软雅黑" panose="020B0503020204020204" charset="-122"/>
                <a:ea typeface="微软雅黑" panose="020B0503020204020204" charset="-122"/>
                <a:cs typeface="微软雅黑" panose="020B0503020204020204" charset="-122"/>
              </a:rPr>
              <a:t>HBase</a:t>
            </a:r>
            <a:r>
              <a:rPr lang="zh-CN" altLang="en-US" sz="3200" dirty="0" smtClean="0">
                <a:latin typeface="微软雅黑" panose="020B0503020204020204" charset="-122"/>
                <a:ea typeface="微软雅黑" panose="020B0503020204020204" charset="-122"/>
                <a:cs typeface="微软雅黑" panose="020B0503020204020204" charset="-122"/>
              </a:rPr>
              <a:t> </a:t>
            </a:r>
            <a:r>
              <a:rPr lang="en-US" altLang="zh-CN" sz="3200" dirty="0" err="1" smtClean="0">
                <a:latin typeface="微软雅黑" panose="020B0503020204020204" charset="-122"/>
                <a:ea typeface="微软雅黑" panose="020B0503020204020204" charset="-122"/>
                <a:cs typeface="微软雅黑" panose="020B0503020204020204" charset="-122"/>
              </a:rPr>
              <a:t>etc</a:t>
            </a:r>
            <a:endParaRPr 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latin typeface="微软雅黑" panose="020B0503020204020204" charset="-122"/>
                <a:ea typeface="微软雅黑" panose="020B0503020204020204" charset="-122"/>
                <a:cs typeface="微软雅黑" panose="020B0503020204020204" charset="-122"/>
              </a:rPr>
              <a:t>阿里云盘古 </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a:xfrm>
            <a:off x="711509" y="1269841"/>
            <a:ext cx="5696712" cy="4351338"/>
          </a:xfrm>
        </p:spPr>
        <p:txBody>
          <a:bodyPr>
            <a:noAutofit/>
          </a:bodyPr>
          <a:lstStyle/>
          <a:p>
            <a:pPr>
              <a:lnSpc>
                <a:spcPct val="125000"/>
              </a:lnSpc>
            </a:pPr>
            <a:r>
              <a:rPr lang="zh-CN" altLang="en-US" dirty="0">
                <a:latin typeface="微软雅黑" panose="020B0503020204020204" charset="-122"/>
                <a:ea typeface="微软雅黑" panose="020B0503020204020204" charset="-122"/>
                <a:cs typeface="微软雅黑" panose="020B0503020204020204" charset="-122"/>
              </a:rPr>
              <a:t>盘古系统是一个分布式文件系统</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它是在整个阿里云计算“飞天”系统中负责数据存 储的基石性系统 </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25000"/>
              </a:lnSpc>
            </a:pPr>
            <a:r>
              <a:rPr lang="zh-CN" altLang="en-US" dirty="0">
                <a:latin typeface="微软雅黑" panose="020B0503020204020204" charset="-122"/>
                <a:ea typeface="微软雅黑" panose="020B0503020204020204" charset="-122"/>
                <a:cs typeface="微软雅黑" panose="020B0503020204020204" charset="-122"/>
              </a:rPr>
              <a:t>在整体架构上盘古采用 </a:t>
            </a:r>
            <a:r>
              <a:rPr lang="en-US" altLang="zh-CN" dirty="0">
                <a:latin typeface="微软雅黑" panose="020B0503020204020204" charset="-122"/>
                <a:ea typeface="微软雅黑" panose="020B0503020204020204" charset="-122"/>
                <a:cs typeface="微软雅黑" panose="020B0503020204020204" charset="-122"/>
              </a:rPr>
              <a:t>Master/</a:t>
            </a:r>
            <a:r>
              <a:rPr lang="en-US" altLang="zh-CN" dirty="0" err="1">
                <a:latin typeface="微软雅黑" panose="020B0503020204020204" charset="-122"/>
                <a:ea typeface="微软雅黑" panose="020B0503020204020204" charset="-122"/>
                <a:cs typeface="微软雅黑" panose="020B0503020204020204" charset="-122"/>
              </a:rPr>
              <a:t>ChunkServer</a:t>
            </a:r>
            <a:r>
              <a:rPr lang="zh-CN" altLang="en-US" dirty="0">
                <a:latin typeface="微软雅黑" panose="020B0503020204020204" charset="-122"/>
                <a:ea typeface="微软雅黑" panose="020B0503020204020204" charset="-122"/>
                <a:cs typeface="微软雅黑" panose="020B0503020204020204" charset="-122"/>
              </a:rPr>
              <a:t>结构</a:t>
            </a:r>
            <a:r>
              <a:rPr lang="en-US" altLang="zh-CN" dirty="0">
                <a:latin typeface="微软雅黑" panose="020B0503020204020204" charset="-122"/>
                <a:ea typeface="微软雅黑" panose="020B0503020204020204" charset="-122"/>
                <a:cs typeface="微软雅黑" panose="020B0503020204020204" charset="-122"/>
              </a:rPr>
              <a:t>,Master</a:t>
            </a:r>
            <a:r>
              <a:rPr lang="zh-CN" altLang="en-US" dirty="0">
                <a:latin typeface="微软雅黑" panose="020B0503020204020204" charset="-122"/>
                <a:ea typeface="微软雅黑" panose="020B0503020204020204" charset="-122"/>
                <a:cs typeface="微软雅黑" panose="020B0503020204020204" charset="-122"/>
              </a:rPr>
              <a:t>管理元数据</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多 </a:t>
            </a:r>
            <a:r>
              <a:rPr lang="en-US" altLang="zh-CN" dirty="0">
                <a:latin typeface="微软雅黑" panose="020B0503020204020204" charset="-122"/>
                <a:ea typeface="微软雅黑" panose="020B0503020204020204" charset="-122"/>
                <a:cs typeface="微软雅黑" panose="020B0503020204020204" charset="-122"/>
              </a:rPr>
              <a:t>Master</a:t>
            </a:r>
            <a:r>
              <a:rPr lang="zh-CN" altLang="en-US" dirty="0">
                <a:latin typeface="微软雅黑" panose="020B0503020204020204" charset="-122"/>
                <a:ea typeface="微软雅黑" panose="020B0503020204020204" charset="-122"/>
                <a:cs typeface="微软雅黑" panose="020B0503020204020204" charset="-122"/>
              </a:rPr>
              <a:t>之 </a:t>
            </a:r>
            <a:r>
              <a:rPr lang="zh-CN" altLang="en-US" dirty="0" smtClean="0">
                <a:latin typeface="微软雅黑" panose="020B0503020204020204" charset="-122"/>
                <a:ea typeface="微软雅黑" panose="020B0503020204020204" charset="-122"/>
                <a:cs typeface="微软雅黑" panose="020B0503020204020204" charset="-122"/>
              </a:rPr>
              <a:t>间采用 </a:t>
            </a:r>
            <a:r>
              <a:rPr lang="en-US" altLang="zh-CN" dirty="0">
                <a:latin typeface="微软雅黑" panose="020B0503020204020204" charset="-122"/>
                <a:ea typeface="微软雅黑" panose="020B0503020204020204" charset="-122"/>
                <a:cs typeface="微软雅黑" panose="020B0503020204020204" charset="-122"/>
              </a:rPr>
              <a:t>Primary-</a:t>
            </a:r>
            <a:r>
              <a:rPr lang="en-US" altLang="zh-CN" dirty="0" err="1">
                <a:latin typeface="微软雅黑" panose="020B0503020204020204" charset="-122"/>
                <a:ea typeface="微软雅黑" panose="020B0503020204020204" charset="-122"/>
                <a:cs typeface="微软雅黑" panose="020B0503020204020204" charset="-122"/>
              </a:rPr>
              <a:t>Secondaries</a:t>
            </a:r>
            <a:r>
              <a:rPr lang="en-US" altLang="zh-CN" dirty="0">
                <a:latin typeface="微软雅黑" panose="020B0503020204020204" charset="-122"/>
                <a:ea typeface="微软雅黑" panose="020B0503020204020204" charset="-122"/>
                <a:cs typeface="微软雅黑" panose="020B0503020204020204" charset="-122"/>
              </a:rPr>
              <a:t> </a:t>
            </a:r>
            <a:r>
              <a:rPr lang="zh-CN" altLang="en-US" dirty="0">
                <a:latin typeface="微软雅黑" panose="020B0503020204020204" charset="-122"/>
                <a:ea typeface="微软雅黑" panose="020B0503020204020204" charset="-122"/>
                <a:cs typeface="微软雅黑" panose="020B0503020204020204" charset="-122"/>
              </a:rPr>
              <a:t>模 式 </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cs typeface="微软雅黑" panose="020B0503020204020204" charset="-122"/>
              </a:rPr>
              <a:t>基于 </a:t>
            </a:r>
            <a:r>
              <a:rPr lang="en-US" altLang="zh-CN" dirty="0" err="1">
                <a:latin typeface="微软雅黑" panose="020B0503020204020204" charset="-122"/>
                <a:ea typeface="微软雅黑" panose="020B0503020204020204" charset="-122"/>
                <a:cs typeface="微软雅黑" panose="020B0503020204020204" charset="-122"/>
              </a:rPr>
              <a:t>Paxos</a:t>
            </a:r>
            <a:r>
              <a:rPr lang="en-US" altLang="zh-CN" dirty="0">
                <a:latin typeface="微软雅黑" panose="020B0503020204020204" charset="-122"/>
                <a:ea typeface="微软雅黑" panose="020B0503020204020204" charset="-122"/>
                <a:cs typeface="微软雅黑" panose="020B0503020204020204" charset="-122"/>
              </a:rPr>
              <a:t> </a:t>
            </a:r>
            <a:r>
              <a:rPr lang="zh-CN" altLang="en-US" dirty="0" smtClean="0">
                <a:latin typeface="微软雅黑" panose="020B0503020204020204" charset="-122"/>
                <a:ea typeface="微软雅黑" panose="020B0503020204020204" charset="-122"/>
                <a:cs typeface="微软雅黑" panose="020B0503020204020204" charset="-122"/>
              </a:rPr>
              <a:t>协议来保障服务的高可用 </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25000"/>
              </a:lnSpc>
            </a:pPr>
            <a:r>
              <a:rPr lang="zh-CN" altLang="en-US" dirty="0">
                <a:latin typeface="微软雅黑" panose="020B0503020204020204" charset="-122"/>
                <a:ea typeface="微软雅黑" panose="020B0503020204020204" charset="-122"/>
                <a:cs typeface="微软雅黑" panose="020B0503020204020204" charset="-122"/>
              </a:rPr>
              <a:t>右图是</a:t>
            </a:r>
            <a:r>
              <a:rPr lang="zh-CN" altLang="en-US" dirty="0" smtClean="0">
                <a:latin typeface="微软雅黑" panose="020B0503020204020204" charset="-122"/>
                <a:ea typeface="微软雅黑" panose="020B0503020204020204" charset="-122"/>
                <a:cs typeface="微软雅黑" panose="020B0503020204020204" charset="-122"/>
              </a:rPr>
              <a:t>盘古分布式文件系统架构 </a:t>
            </a:r>
            <a:endParaRPr lang="zh-CN" altLang="en-US" dirty="0">
              <a:latin typeface="微软雅黑" panose="020B0503020204020204" charset="-122"/>
              <a:ea typeface="微软雅黑" panose="020B0503020204020204" charset="-122"/>
              <a:cs typeface="微软雅黑" panose="020B0503020204020204" charset="-122"/>
            </a:endParaRPr>
          </a:p>
          <a:p>
            <a:pPr>
              <a:lnSpc>
                <a:spcPct val="125000"/>
              </a:lnSpc>
            </a:pPr>
            <a:endParaRPr lang="zh-CN" altLang="en-US" dirty="0">
              <a:latin typeface="微软雅黑" panose="020B0503020204020204" charset="-122"/>
              <a:ea typeface="微软雅黑" panose="020B0503020204020204" charset="-122"/>
              <a:cs typeface="微软雅黑" panose="020B0503020204020204" charset="-122"/>
            </a:endParaRPr>
          </a:p>
          <a:p>
            <a:pPr>
              <a:lnSpc>
                <a:spcPct val="125000"/>
              </a:lnSpc>
            </a:pP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25000"/>
              </a:lnSpc>
            </a:pPr>
            <a:endParaRPr lang="zh-CN" altLang="en-US" dirty="0">
              <a:latin typeface="微软雅黑" panose="020B0503020204020204" charset="-122"/>
              <a:ea typeface="微软雅黑" panose="020B0503020204020204" charset="-122"/>
              <a:cs typeface="微软雅黑" panose="020B0503020204020204" charset="-122"/>
            </a:endParaRPr>
          </a:p>
          <a:p>
            <a:pPr>
              <a:lnSpc>
                <a:spcPct val="125000"/>
              </a:lnSpc>
            </a:pPr>
            <a:endParaRPr lang="en-US" dirty="0">
              <a:latin typeface="微软雅黑" panose="020B0503020204020204" charset="-122"/>
              <a:ea typeface="微软雅黑" panose="020B0503020204020204" charset="-122"/>
              <a:cs typeface="微软雅黑" panose="020B0503020204020204" charset="-122"/>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5804" y="2363343"/>
            <a:ext cx="5286248" cy="325780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latin typeface="微软雅黑" panose="020B0503020204020204" charset="-122"/>
                <a:ea typeface="微软雅黑" panose="020B0503020204020204" charset="-122"/>
                <a:cs typeface="微软雅黑" panose="020B0503020204020204" charset="-122"/>
              </a:rPr>
              <a:t>NoSQL</a:t>
            </a:r>
            <a:r>
              <a:rPr lang="zh-CN" altLang="en-US" dirty="0" smtClean="0">
                <a:latin typeface="微软雅黑" panose="020B0503020204020204" charset="-122"/>
                <a:ea typeface="微软雅黑" panose="020B0503020204020204" charset="-122"/>
                <a:cs typeface="微软雅黑" panose="020B0503020204020204" charset="-122"/>
              </a:rPr>
              <a:t>数据库概述 </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p:txBody>
          <a:bodyPr>
            <a:normAutofit/>
          </a:bodyPr>
          <a:lstStyle/>
          <a:p>
            <a:pPr>
              <a:lnSpc>
                <a:spcPct val="150000"/>
              </a:lnSpc>
            </a:pPr>
            <a:r>
              <a:rPr lang="zh-CN" altLang="en-US" sz="2800" dirty="0" smtClean="0">
                <a:latin typeface="微软雅黑" panose="020B0503020204020204" charset="-122"/>
                <a:ea typeface="微软雅黑" panose="020B0503020204020204" charset="-122"/>
                <a:cs typeface="微软雅黑" panose="020B0503020204020204" charset="-122"/>
              </a:rPr>
              <a:t>一个</a:t>
            </a:r>
            <a:r>
              <a:rPr lang="en-US" altLang="zh-CN" sz="2800" dirty="0" smtClean="0">
                <a:latin typeface="微软雅黑" panose="020B0503020204020204" charset="-122"/>
                <a:ea typeface="微软雅黑" panose="020B0503020204020204" charset="-122"/>
                <a:cs typeface="微软雅黑" panose="020B0503020204020204" charset="-122"/>
              </a:rPr>
              <a:t>NoSQL</a:t>
            </a:r>
            <a:r>
              <a:rPr lang="zh-CN" altLang="en-US" sz="2800" dirty="0" smtClean="0">
                <a:latin typeface="微软雅黑" panose="020B0503020204020204" charset="-122"/>
                <a:ea typeface="微软雅黑" panose="020B0503020204020204" charset="-122"/>
                <a:cs typeface="微软雅黑" panose="020B0503020204020204" charset="-122"/>
              </a:rPr>
              <a:t>数据库提供了一种存储和检索数据的方法，该方法不同于传统的关系型</a:t>
            </a:r>
            <a:r>
              <a:rPr lang="zh-CN" altLang="en-US" sz="2800" dirty="0">
                <a:latin typeface="微软雅黑" panose="020B0503020204020204" charset="-122"/>
                <a:ea typeface="微软雅黑" panose="020B0503020204020204" charset="-122"/>
                <a:cs typeface="微软雅黑" panose="020B0503020204020204" charset="-122"/>
              </a:rPr>
              <a:t>数据库那种表格形式 </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smtClean="0">
                <a:latin typeface="微软雅黑" panose="020B0503020204020204" charset="-122"/>
                <a:ea typeface="微软雅黑" panose="020B0503020204020204" charset="-122"/>
                <a:cs typeface="微软雅黑" panose="020B0503020204020204" charset="-122"/>
              </a:rPr>
              <a:t>促进 </a:t>
            </a:r>
            <a:r>
              <a:rPr lang="en-US" altLang="zh-CN" sz="2800" dirty="0" smtClean="0">
                <a:latin typeface="微软雅黑" panose="020B0503020204020204" charset="-122"/>
                <a:ea typeface="微软雅黑" panose="020B0503020204020204" charset="-122"/>
                <a:cs typeface="微软雅黑" panose="020B0503020204020204" charset="-122"/>
              </a:rPr>
              <a:t>NoSQL</a:t>
            </a:r>
            <a:r>
              <a:rPr lang="zh-CN" altLang="en-US" sz="2800" dirty="0" smtClean="0">
                <a:latin typeface="微软雅黑" panose="020B0503020204020204" charset="-122"/>
                <a:ea typeface="微软雅黑" panose="020B0503020204020204" charset="-122"/>
                <a:cs typeface="微软雅黑" panose="020B0503020204020204" charset="-122"/>
              </a:rPr>
              <a:t> 发展的因素如下 </a:t>
            </a:r>
            <a:endParaRPr lang="en-US" altLang="zh-CN" sz="2800" dirty="0" smtClean="0">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ü"/>
            </a:pPr>
            <a:r>
              <a:rPr lang="zh-CN" altLang="en-US" sz="2400" dirty="0">
                <a:latin typeface="微软雅黑" panose="020B0503020204020204" charset="-122"/>
                <a:ea typeface="微软雅黑" panose="020B0503020204020204" charset="-122"/>
                <a:cs typeface="微软雅黑" panose="020B0503020204020204" charset="-122"/>
              </a:rPr>
              <a:t> 简单设计</a:t>
            </a:r>
            <a:r>
              <a:rPr lang="zh-CN" altLang="en-US" sz="2400" dirty="0" smtClean="0">
                <a:latin typeface="微软雅黑" panose="020B0503020204020204" charset="-122"/>
                <a:ea typeface="微软雅黑" panose="020B0503020204020204" charset="-122"/>
                <a:cs typeface="微软雅黑" panose="020B0503020204020204" charset="-122"/>
              </a:rPr>
              <a:t>原则，可以</a:t>
            </a:r>
            <a:r>
              <a:rPr lang="zh-CN" altLang="en-US" sz="2400" dirty="0">
                <a:latin typeface="微软雅黑" panose="020B0503020204020204" charset="-122"/>
                <a:ea typeface="微软雅黑" panose="020B0503020204020204" charset="-122"/>
                <a:cs typeface="微软雅黑" panose="020B0503020204020204" charset="-122"/>
              </a:rPr>
              <a:t>更简单地水平扩展到多机器</a:t>
            </a:r>
            <a:r>
              <a:rPr lang="zh-CN" altLang="en-US" sz="2400" dirty="0" smtClean="0">
                <a:latin typeface="微软雅黑" panose="020B0503020204020204" charset="-122"/>
                <a:ea typeface="微软雅黑" panose="020B0503020204020204" charset="-122"/>
                <a:cs typeface="微软雅黑" panose="020B0503020204020204" charset="-122"/>
              </a:rPr>
              <a:t>集群</a:t>
            </a:r>
            <a:endParaRPr lang="en-US" altLang="zh-CN" sz="2400" dirty="0" smtClean="0">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ü"/>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更细粒度地控制有效性 </a:t>
            </a:r>
            <a:r>
              <a:rPr lang="zh-CN" altLang="en-US" sz="2400" dirty="0">
                <a:latin typeface="微软雅黑" panose="020B0503020204020204" charset="-122"/>
                <a:ea typeface="微软雅黑" panose="020B0503020204020204" charset="-122"/>
                <a:cs typeface="微软雅黑" panose="020B0503020204020204" charset="-122"/>
              </a:rPr>
              <a:t/>
            </a:r>
            <a:br>
              <a:rPr lang="zh-CN" altLang="en-US" sz="2400" dirty="0">
                <a:latin typeface="微软雅黑" panose="020B0503020204020204" charset="-122"/>
                <a:ea typeface="微软雅黑" panose="020B0503020204020204" charset="-122"/>
                <a:cs typeface="微软雅黑" panose="020B0503020204020204" charset="-122"/>
              </a:rPr>
            </a:br>
            <a:endParaRPr lang="zh-CN" altLang="en-US" sz="2400" dirty="0">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ü"/>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normAutofit/>
          </a:bodyPr>
          <a:lstStyle/>
          <a:p>
            <a:r>
              <a:rPr lang="zh-CN" altLang="en-US" sz="2800" dirty="0"/>
              <a:t>什么是</a:t>
            </a:r>
            <a:r>
              <a:rPr lang="en-US" altLang="zh-CN" sz="2800" dirty="0"/>
              <a:t>NoSQL?</a:t>
            </a:r>
          </a:p>
          <a:p>
            <a:r>
              <a:rPr lang="en-US" altLang="zh-CN" sz="2800" dirty="0"/>
              <a:t>NoSQL</a:t>
            </a:r>
            <a:r>
              <a:rPr lang="zh-CN" altLang="en-US" sz="2800" dirty="0"/>
              <a:t>，指的是非关系型的数据库。</a:t>
            </a:r>
            <a:r>
              <a:rPr lang="en-US" altLang="zh-CN" sz="2800" dirty="0"/>
              <a:t>NoSQL</a:t>
            </a:r>
            <a:r>
              <a:rPr lang="zh-CN" altLang="en-US" sz="2800" dirty="0"/>
              <a:t>有时也称作</a:t>
            </a:r>
            <a:r>
              <a:rPr lang="en-US" altLang="zh-CN" sz="2800" dirty="0"/>
              <a:t>Not Only SQL</a:t>
            </a:r>
            <a:r>
              <a:rPr lang="zh-CN" altLang="en-US" sz="2800" dirty="0"/>
              <a:t>的缩写，是对不同于传统的关系型数据库的数据库管理系统的统称</a:t>
            </a:r>
            <a:r>
              <a:rPr lang="zh-CN" altLang="en-US" sz="2800" dirty="0" smtClean="0"/>
              <a:t>。</a:t>
            </a:r>
            <a:endParaRPr lang="zh-CN" altLang="en-US" sz="2800" dirty="0"/>
          </a:p>
          <a:p>
            <a:r>
              <a:rPr lang="en-US" altLang="zh-CN" sz="2800" dirty="0"/>
              <a:t>NoSQL</a:t>
            </a:r>
            <a:r>
              <a:rPr lang="zh-CN" altLang="en-US" sz="2800" dirty="0"/>
              <a:t>用于超大规模数据的存储</a:t>
            </a:r>
            <a:r>
              <a:rPr lang="zh-CN" altLang="en-US" sz="2800" dirty="0" smtClean="0"/>
              <a:t>。</a:t>
            </a:r>
            <a:endParaRPr lang="en-US" altLang="zh-CN" sz="2800" dirty="0" smtClean="0"/>
          </a:p>
          <a:p>
            <a:r>
              <a:rPr lang="zh-CN" altLang="en-US" sz="2800" dirty="0" smtClean="0"/>
              <a:t>例如</a:t>
            </a:r>
            <a:r>
              <a:rPr lang="zh-CN" altLang="en-US" sz="2800" dirty="0"/>
              <a:t>谷歌或</a:t>
            </a:r>
            <a:r>
              <a:rPr lang="en-US" altLang="zh-CN" sz="2800" dirty="0"/>
              <a:t>Facebook</a:t>
            </a:r>
            <a:r>
              <a:rPr lang="zh-CN" altLang="en-US" sz="2800" dirty="0"/>
              <a:t>每天为他们的用户收集万亿比特的</a:t>
            </a:r>
            <a:r>
              <a:rPr lang="zh-CN" altLang="en-US" sz="2800" dirty="0" smtClean="0"/>
              <a:t>数据</a:t>
            </a:r>
            <a:endParaRPr lang="en-US" altLang="zh-CN" sz="2800" dirty="0" smtClean="0"/>
          </a:p>
          <a:p>
            <a:r>
              <a:rPr lang="zh-CN" altLang="en-US" sz="2800" dirty="0" smtClean="0"/>
              <a:t>这些</a:t>
            </a:r>
            <a:r>
              <a:rPr lang="zh-CN" altLang="en-US" sz="2800" dirty="0"/>
              <a:t>类型的数据存储不需要固定的模式，无需多余操作就可以横向扩展。</a:t>
            </a:r>
          </a:p>
        </p:txBody>
      </p:sp>
    </p:spTree>
    <p:extLst>
      <p:ext uri="{BB962C8B-B14F-4D97-AF65-F5344CB8AC3E}">
        <p14:creationId xmlns:p14="http://schemas.microsoft.com/office/powerpoint/2010/main" val="250339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为什么使用</a:t>
            </a:r>
            <a:r>
              <a:rPr lang="en-US" altLang="zh-CN" dirty="0"/>
              <a:t>NoSQL </a:t>
            </a:r>
            <a:endParaRPr lang="zh-CN" altLang="en-US" dirty="0"/>
          </a:p>
        </p:txBody>
      </p:sp>
      <p:sp>
        <p:nvSpPr>
          <p:cNvPr id="3" name="内容占位符 2"/>
          <p:cNvSpPr>
            <a:spLocks noGrp="1"/>
          </p:cNvSpPr>
          <p:nvPr>
            <p:ph idx="1"/>
          </p:nvPr>
        </p:nvSpPr>
        <p:spPr>
          <a:xfrm>
            <a:off x="757382" y="1256145"/>
            <a:ext cx="4738957" cy="4992255"/>
          </a:xfrm>
        </p:spPr>
        <p:txBody>
          <a:bodyPr/>
          <a:lstStyle/>
          <a:p>
            <a:pPr>
              <a:lnSpc>
                <a:spcPct val="125000"/>
              </a:lnSpc>
            </a:pPr>
            <a:r>
              <a:rPr lang="zh-CN" altLang="en-US" dirty="0" smtClean="0"/>
              <a:t>今天</a:t>
            </a:r>
            <a:r>
              <a:rPr lang="zh-CN" altLang="en-US" dirty="0"/>
              <a:t>我们可以通过第三方平台（如：</a:t>
            </a:r>
            <a:r>
              <a:rPr lang="en-US" altLang="zh-CN" dirty="0" err="1"/>
              <a:t>Google,Facebook</a:t>
            </a:r>
            <a:r>
              <a:rPr lang="zh-CN" altLang="en-US" dirty="0"/>
              <a:t>等）可以很容易的访问和抓取数据。用户的个人信息，社交网络，地理位置，用户生成的数据和用户操作日志已经成倍的增加</a:t>
            </a:r>
            <a:r>
              <a:rPr lang="zh-CN" altLang="en-US" dirty="0" smtClean="0"/>
              <a:t>。</a:t>
            </a:r>
            <a:endParaRPr lang="en-US" altLang="zh-CN" dirty="0" smtClean="0"/>
          </a:p>
          <a:p>
            <a:pPr>
              <a:lnSpc>
                <a:spcPct val="125000"/>
              </a:lnSpc>
            </a:pPr>
            <a:r>
              <a:rPr lang="zh-CN" altLang="en-US" dirty="0" smtClean="0"/>
              <a:t>我们</a:t>
            </a:r>
            <a:r>
              <a:rPr lang="zh-CN" altLang="en-US" dirty="0"/>
              <a:t>如果要对这些用户数据进行挖掘，那</a:t>
            </a:r>
            <a:r>
              <a:rPr lang="en-US" altLang="zh-CN" dirty="0"/>
              <a:t>SQL</a:t>
            </a:r>
            <a:r>
              <a:rPr lang="zh-CN" altLang="en-US" dirty="0"/>
              <a:t>数据库已经不适合这些应用了</a:t>
            </a:r>
            <a:r>
              <a:rPr lang="en-US" altLang="zh-CN" dirty="0"/>
              <a:t>, NoSQL </a:t>
            </a:r>
            <a:r>
              <a:rPr lang="zh-CN" altLang="en-US" dirty="0"/>
              <a:t>数据库的发展却能很好的处理这些大的数据。</a:t>
            </a:r>
          </a:p>
        </p:txBody>
      </p:sp>
      <p:pic>
        <p:nvPicPr>
          <p:cNvPr id="4" name="图片 3"/>
          <p:cNvPicPr>
            <a:picLocks noChangeAspect="1"/>
          </p:cNvPicPr>
          <p:nvPr/>
        </p:nvPicPr>
        <p:blipFill>
          <a:blip r:embed="rId2"/>
          <a:stretch>
            <a:fillRect/>
          </a:stretch>
        </p:blipFill>
        <p:spPr>
          <a:xfrm>
            <a:off x="5496339" y="1572660"/>
            <a:ext cx="6107817" cy="4112523"/>
          </a:xfrm>
          <a:prstGeom prst="rect">
            <a:avLst/>
          </a:prstGeom>
        </p:spPr>
      </p:pic>
    </p:spTree>
    <p:extLst>
      <p:ext uri="{BB962C8B-B14F-4D97-AF65-F5344CB8AC3E}">
        <p14:creationId xmlns:p14="http://schemas.microsoft.com/office/powerpoint/2010/main" val="3744951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098" name="Picture 2" descr="https://www.runoob.com/wp-content/uploads/2013/10/bigda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982" y="637308"/>
            <a:ext cx="9455203" cy="5137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628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CAP</a:t>
            </a:r>
            <a:r>
              <a:rPr lang="zh-CN" altLang="en-US" dirty="0"/>
              <a:t>定理（</a:t>
            </a:r>
            <a:r>
              <a:rPr lang="en-US" altLang="zh-CN" dirty="0"/>
              <a:t>CAP theorem</a:t>
            </a:r>
            <a:r>
              <a:rPr lang="zh-CN" altLang="en-US" dirty="0" smtClean="0"/>
              <a:t>）</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latin typeface="Arial" panose="020B0604020202020204" pitchFamily="34" charset="0"/>
                <a:cs typeface="Arial" panose="020B0604020202020204" pitchFamily="34" charset="0"/>
              </a:rPr>
              <a:t>在</a:t>
            </a:r>
            <a:r>
              <a:rPr lang="zh-CN" altLang="en-US" dirty="0">
                <a:latin typeface="Arial" panose="020B0604020202020204" pitchFamily="34" charset="0"/>
                <a:cs typeface="Arial" panose="020B0604020202020204" pitchFamily="34" charset="0"/>
              </a:rPr>
              <a:t>计算机科学中</a:t>
            </a:r>
            <a:r>
              <a:rPr lang="en-US" altLang="zh-CN" dirty="0">
                <a:latin typeface="Arial" panose="020B0604020202020204" pitchFamily="34" charset="0"/>
                <a:cs typeface="Arial" panose="020B0604020202020204" pitchFamily="34" charset="0"/>
              </a:rPr>
              <a:t>, CAP</a:t>
            </a:r>
            <a:r>
              <a:rPr lang="zh-CN" altLang="en-US" dirty="0">
                <a:latin typeface="Arial" panose="020B0604020202020204" pitchFamily="34" charset="0"/>
                <a:cs typeface="Arial" panose="020B0604020202020204" pitchFamily="34" charset="0"/>
              </a:rPr>
              <a:t>定理（</a:t>
            </a:r>
            <a:r>
              <a:rPr lang="en-US" altLang="zh-CN" dirty="0">
                <a:latin typeface="Arial" panose="020B0604020202020204" pitchFamily="34" charset="0"/>
                <a:cs typeface="Arial" panose="020B0604020202020204" pitchFamily="34" charset="0"/>
              </a:rPr>
              <a:t>CAP theorem</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 </a:t>
            </a:r>
            <a:r>
              <a:rPr lang="zh-CN" altLang="en-US" dirty="0">
                <a:latin typeface="Arial" panose="020B0604020202020204" pitchFamily="34" charset="0"/>
                <a:cs typeface="Arial" panose="020B0604020202020204" pitchFamily="34" charset="0"/>
              </a:rPr>
              <a:t>又被称作 布鲁尔定理（</a:t>
            </a:r>
            <a:r>
              <a:rPr lang="en-US" altLang="zh-CN" dirty="0">
                <a:latin typeface="Arial" panose="020B0604020202020204" pitchFamily="34" charset="0"/>
                <a:cs typeface="Arial" panose="020B0604020202020204" pitchFamily="34" charset="0"/>
              </a:rPr>
              <a:t>Brewer's theorem</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 </a:t>
            </a:r>
            <a:r>
              <a:rPr lang="zh-CN" altLang="en-US" dirty="0">
                <a:latin typeface="Arial" panose="020B0604020202020204" pitchFamily="34" charset="0"/>
                <a:cs typeface="Arial" panose="020B0604020202020204" pitchFamily="34" charset="0"/>
              </a:rPr>
              <a:t>它指出对于一个分布式计算系统来说，不可能同时满足以下三点</a:t>
            </a:r>
            <a:r>
              <a:rPr lang="en-US" altLang="zh-CN" dirty="0" smtClean="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a:p>
            <a:pPr marL="457200" indent="-457200">
              <a:buFont typeface="+mj-lt"/>
              <a:buAutoNum type="arabicPeriod"/>
            </a:pPr>
            <a:r>
              <a:rPr lang="zh-CN" altLang="en-US" dirty="0">
                <a:latin typeface="Arial" panose="020B0604020202020204" pitchFamily="34" charset="0"/>
                <a:cs typeface="Arial" panose="020B0604020202020204" pitchFamily="34" charset="0"/>
              </a:rPr>
              <a:t>一致性</a:t>
            </a:r>
            <a:r>
              <a:rPr lang="en-US" altLang="zh-CN" dirty="0">
                <a:latin typeface="Arial" panose="020B0604020202020204" pitchFamily="34" charset="0"/>
                <a:cs typeface="Arial" panose="020B0604020202020204" pitchFamily="34" charset="0"/>
              </a:rPr>
              <a:t>(Consistency) (</a:t>
            </a:r>
            <a:r>
              <a:rPr lang="zh-CN" altLang="en-US" dirty="0">
                <a:latin typeface="Arial" panose="020B0604020202020204" pitchFamily="34" charset="0"/>
                <a:cs typeface="Arial" panose="020B0604020202020204" pitchFamily="34" charset="0"/>
              </a:rPr>
              <a:t>所有节点在同一时间具有相同的数据</a:t>
            </a:r>
            <a:r>
              <a:rPr lang="en-US" altLang="zh-CN" dirty="0">
                <a:latin typeface="Arial" panose="020B0604020202020204" pitchFamily="34" charset="0"/>
                <a:cs typeface="Arial" panose="020B0604020202020204" pitchFamily="34" charset="0"/>
              </a:rPr>
              <a:t>)</a:t>
            </a:r>
          </a:p>
          <a:p>
            <a:pPr marL="457200" indent="-457200">
              <a:buFont typeface="+mj-lt"/>
              <a:buAutoNum type="arabicPeriod"/>
            </a:pPr>
            <a:r>
              <a:rPr lang="zh-CN" altLang="en-US" dirty="0">
                <a:latin typeface="Arial" panose="020B0604020202020204" pitchFamily="34" charset="0"/>
                <a:cs typeface="Arial" panose="020B0604020202020204" pitchFamily="34" charset="0"/>
              </a:rPr>
              <a:t>可用性</a:t>
            </a:r>
            <a:r>
              <a:rPr lang="en-US" altLang="zh-CN" dirty="0">
                <a:latin typeface="Arial" panose="020B0604020202020204" pitchFamily="34" charset="0"/>
                <a:cs typeface="Arial" panose="020B0604020202020204" pitchFamily="34" charset="0"/>
              </a:rPr>
              <a:t>(Availability) (</a:t>
            </a:r>
            <a:r>
              <a:rPr lang="zh-CN" altLang="en-US" dirty="0">
                <a:latin typeface="Arial" panose="020B0604020202020204" pitchFamily="34" charset="0"/>
                <a:cs typeface="Arial" panose="020B0604020202020204" pitchFamily="34" charset="0"/>
              </a:rPr>
              <a:t>保证每个请求不管成功或者失败都有响应</a:t>
            </a:r>
            <a:r>
              <a:rPr lang="en-US" altLang="zh-CN" dirty="0">
                <a:latin typeface="Arial" panose="020B0604020202020204" pitchFamily="34" charset="0"/>
                <a:cs typeface="Arial" panose="020B0604020202020204" pitchFamily="34" charset="0"/>
              </a:rPr>
              <a:t>)</a:t>
            </a:r>
          </a:p>
          <a:p>
            <a:pPr marL="457200" indent="-457200">
              <a:buFont typeface="+mj-lt"/>
              <a:buAutoNum type="arabicPeriod"/>
            </a:pPr>
            <a:r>
              <a:rPr lang="zh-CN" altLang="en-US" dirty="0">
                <a:latin typeface="Arial" panose="020B0604020202020204" pitchFamily="34" charset="0"/>
                <a:cs typeface="Arial" panose="020B0604020202020204" pitchFamily="34" charset="0"/>
              </a:rPr>
              <a:t>分区容忍性</a:t>
            </a:r>
            <a:r>
              <a:rPr lang="en-US" altLang="zh-CN" dirty="0" smtClean="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Partition tolerance) (</a:t>
            </a:r>
            <a:r>
              <a:rPr lang="zh-CN" altLang="en-US" dirty="0">
                <a:latin typeface="Arial" panose="020B0604020202020204" pitchFamily="34" charset="0"/>
                <a:cs typeface="Arial" panose="020B0604020202020204" pitchFamily="34" charset="0"/>
              </a:rPr>
              <a:t>系统中任意信息的丢失或失败不会影响系统的继续运作</a:t>
            </a:r>
            <a:r>
              <a:rPr lang="en-US" altLang="zh-CN" dirty="0">
                <a:latin typeface="Arial" panose="020B0604020202020204" pitchFamily="34" charset="0"/>
                <a:cs typeface="Arial" panose="020B0604020202020204" pitchFamily="34" charset="0"/>
              </a:rPr>
              <a:t>)</a:t>
            </a:r>
          </a:p>
          <a:p>
            <a:r>
              <a:rPr lang="en-US" altLang="zh-CN" dirty="0">
                <a:latin typeface="Arial" panose="020B0604020202020204" pitchFamily="34" charset="0"/>
                <a:cs typeface="Arial" panose="020B0604020202020204" pitchFamily="34" charset="0"/>
              </a:rPr>
              <a:t>CAP</a:t>
            </a:r>
            <a:r>
              <a:rPr lang="zh-CN" altLang="en-US" dirty="0">
                <a:latin typeface="Arial" panose="020B0604020202020204" pitchFamily="34" charset="0"/>
                <a:cs typeface="Arial" panose="020B0604020202020204" pitchFamily="34" charset="0"/>
              </a:rPr>
              <a:t>理论的核心是：一个分布式系统不可能同时很好的满足一致性，可用性和分区</a:t>
            </a:r>
            <a:r>
              <a:rPr lang="zh-CN" altLang="en-US" dirty="0" smtClean="0">
                <a:latin typeface="Arial" panose="020B0604020202020204" pitchFamily="34" charset="0"/>
                <a:cs typeface="Arial" panose="020B0604020202020204" pitchFamily="34" charset="0"/>
              </a:rPr>
              <a:t>容</a:t>
            </a:r>
            <a:r>
              <a:rPr lang="zh-CN" altLang="en-US" dirty="0">
                <a:latin typeface="Arial" panose="020B0604020202020204" pitchFamily="34" charset="0"/>
                <a:cs typeface="Arial" panose="020B0604020202020204" pitchFamily="34" charset="0"/>
              </a:rPr>
              <a:t>忍</a:t>
            </a:r>
            <a:r>
              <a:rPr lang="zh-CN" altLang="en-US" dirty="0" smtClean="0">
                <a:latin typeface="Arial" panose="020B0604020202020204" pitchFamily="34" charset="0"/>
                <a:cs typeface="Arial" panose="020B0604020202020204" pitchFamily="34" charset="0"/>
              </a:rPr>
              <a:t>性</a:t>
            </a:r>
            <a:r>
              <a:rPr lang="zh-CN" altLang="en-US" dirty="0">
                <a:latin typeface="Arial" panose="020B0604020202020204" pitchFamily="34" charset="0"/>
                <a:cs typeface="Arial" panose="020B0604020202020204" pitchFamily="34" charset="0"/>
              </a:rPr>
              <a:t>这三个需求，最多只能同时较好的满足两个</a:t>
            </a:r>
            <a:r>
              <a:rPr lang="zh-CN" altLang="en-US" dirty="0" smtClean="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a:p>
            <a:r>
              <a:rPr lang="zh-CN" altLang="en-US" dirty="0">
                <a:latin typeface="Arial" panose="020B0604020202020204" pitchFamily="34" charset="0"/>
                <a:cs typeface="Arial" panose="020B0604020202020204" pitchFamily="34" charset="0"/>
              </a:rPr>
              <a:t>因此，根据 </a:t>
            </a:r>
            <a:r>
              <a:rPr lang="en-US" altLang="zh-CN" dirty="0">
                <a:latin typeface="Arial" panose="020B0604020202020204" pitchFamily="34" charset="0"/>
                <a:cs typeface="Arial" panose="020B0604020202020204" pitchFamily="34" charset="0"/>
              </a:rPr>
              <a:t>CAP </a:t>
            </a:r>
            <a:r>
              <a:rPr lang="zh-CN" altLang="en-US" dirty="0">
                <a:latin typeface="Arial" panose="020B0604020202020204" pitchFamily="34" charset="0"/>
                <a:cs typeface="Arial" panose="020B0604020202020204" pitchFamily="34" charset="0"/>
              </a:rPr>
              <a:t>原理将 </a:t>
            </a:r>
            <a:r>
              <a:rPr lang="en-US" altLang="zh-CN" dirty="0">
                <a:latin typeface="Arial" panose="020B0604020202020204" pitchFamily="34" charset="0"/>
                <a:cs typeface="Arial" panose="020B0604020202020204" pitchFamily="34" charset="0"/>
              </a:rPr>
              <a:t>NoSQL </a:t>
            </a:r>
            <a:r>
              <a:rPr lang="zh-CN" altLang="en-US" dirty="0">
                <a:latin typeface="Arial" panose="020B0604020202020204" pitchFamily="34" charset="0"/>
                <a:cs typeface="Arial" panose="020B0604020202020204" pitchFamily="34" charset="0"/>
              </a:rPr>
              <a:t>数据库分成了满足 </a:t>
            </a:r>
            <a:r>
              <a:rPr lang="en-US" altLang="zh-CN" dirty="0">
                <a:latin typeface="Arial" panose="020B0604020202020204" pitchFamily="34" charset="0"/>
                <a:cs typeface="Arial" panose="020B0604020202020204" pitchFamily="34" charset="0"/>
              </a:rPr>
              <a:t>CA </a:t>
            </a:r>
            <a:r>
              <a:rPr lang="zh-CN" altLang="en-US" dirty="0">
                <a:latin typeface="Arial" panose="020B0604020202020204" pitchFamily="34" charset="0"/>
                <a:cs typeface="Arial" panose="020B0604020202020204" pitchFamily="34" charset="0"/>
              </a:rPr>
              <a:t>原则、满足 </a:t>
            </a:r>
            <a:r>
              <a:rPr lang="en-US" altLang="zh-CN" dirty="0">
                <a:latin typeface="Arial" panose="020B0604020202020204" pitchFamily="34" charset="0"/>
                <a:cs typeface="Arial" panose="020B0604020202020204" pitchFamily="34" charset="0"/>
              </a:rPr>
              <a:t>CP </a:t>
            </a:r>
            <a:r>
              <a:rPr lang="zh-CN" altLang="en-US" dirty="0">
                <a:latin typeface="Arial" panose="020B0604020202020204" pitchFamily="34" charset="0"/>
                <a:cs typeface="Arial" panose="020B0604020202020204" pitchFamily="34" charset="0"/>
              </a:rPr>
              <a:t>原则和满足 </a:t>
            </a:r>
            <a:r>
              <a:rPr lang="en-US" altLang="zh-CN" dirty="0">
                <a:latin typeface="Arial" panose="020B0604020202020204" pitchFamily="34" charset="0"/>
                <a:cs typeface="Arial" panose="020B0604020202020204" pitchFamily="34" charset="0"/>
              </a:rPr>
              <a:t>AP </a:t>
            </a:r>
            <a:r>
              <a:rPr lang="zh-CN" altLang="en-US" dirty="0">
                <a:latin typeface="Arial" panose="020B0604020202020204" pitchFamily="34" charset="0"/>
                <a:cs typeface="Arial" panose="020B0604020202020204" pitchFamily="34" charset="0"/>
              </a:rPr>
              <a:t>原则三 大类</a:t>
            </a:r>
            <a:r>
              <a:rPr lang="zh-CN" altLang="en-US" dirty="0" smtClean="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a:p>
            <a:pPr marL="457200" indent="-457200">
              <a:buFont typeface="+mj-lt"/>
              <a:buAutoNum type="arabicPeriod"/>
            </a:pPr>
            <a:r>
              <a:rPr lang="en-US" altLang="zh-CN" dirty="0">
                <a:latin typeface="Arial" panose="020B0604020202020204" pitchFamily="34" charset="0"/>
                <a:cs typeface="Arial" panose="020B0604020202020204" pitchFamily="34" charset="0"/>
              </a:rPr>
              <a:t>CA - </a:t>
            </a:r>
            <a:r>
              <a:rPr lang="zh-CN" altLang="en-US" dirty="0">
                <a:latin typeface="Arial" panose="020B0604020202020204" pitchFamily="34" charset="0"/>
                <a:cs typeface="Arial" panose="020B0604020202020204" pitchFamily="34" charset="0"/>
              </a:rPr>
              <a:t>单点集群，满足一致性，可用性的系统，通常在可扩展性上不太强大。</a:t>
            </a:r>
          </a:p>
          <a:p>
            <a:pPr marL="457200" indent="-457200">
              <a:buFont typeface="+mj-lt"/>
              <a:buAutoNum type="arabicPeriod"/>
            </a:pPr>
            <a:r>
              <a:rPr lang="en-US" altLang="zh-CN" dirty="0">
                <a:latin typeface="Arial" panose="020B0604020202020204" pitchFamily="34" charset="0"/>
                <a:cs typeface="Arial" panose="020B0604020202020204" pitchFamily="34" charset="0"/>
              </a:rPr>
              <a:t>CP - </a:t>
            </a:r>
            <a:r>
              <a:rPr lang="zh-CN" altLang="en-US" dirty="0">
                <a:latin typeface="Arial" panose="020B0604020202020204" pitchFamily="34" charset="0"/>
                <a:cs typeface="Arial" panose="020B0604020202020204" pitchFamily="34" charset="0"/>
              </a:rPr>
              <a:t>满足一致性，分区容忍性的系统，通常性能不是特别高。</a:t>
            </a:r>
          </a:p>
          <a:p>
            <a:pPr marL="457200" indent="-457200">
              <a:buFont typeface="+mj-lt"/>
              <a:buAutoNum type="arabicPeriod"/>
            </a:pPr>
            <a:r>
              <a:rPr lang="en-US" altLang="zh-CN" dirty="0">
                <a:latin typeface="Arial" panose="020B0604020202020204" pitchFamily="34" charset="0"/>
                <a:cs typeface="Arial" panose="020B0604020202020204" pitchFamily="34" charset="0"/>
              </a:rPr>
              <a:t>AP - </a:t>
            </a:r>
            <a:r>
              <a:rPr lang="zh-CN" altLang="en-US" dirty="0">
                <a:latin typeface="Arial" panose="020B0604020202020204" pitchFamily="34" charset="0"/>
                <a:cs typeface="Arial" panose="020B0604020202020204" pitchFamily="34" charset="0"/>
              </a:rPr>
              <a:t>满足可用性，分区容忍性的系统，通常可能对一致性要求低一些。</a:t>
            </a:r>
          </a:p>
        </p:txBody>
      </p:sp>
    </p:spTree>
    <p:extLst>
      <p:ext uri="{BB962C8B-B14F-4D97-AF65-F5344CB8AC3E}">
        <p14:creationId xmlns:p14="http://schemas.microsoft.com/office/powerpoint/2010/main" val="1968008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122" name="Picture 2" descr="https://www.runoob.com/wp-content/uploads/2013/10/cap-theoram-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193" y="543684"/>
            <a:ext cx="6622602" cy="570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630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NoSQL</a:t>
            </a:r>
            <a:r>
              <a:rPr lang="zh-CN" altLang="en-US" b="1" dirty="0"/>
              <a:t>的优点</a:t>
            </a:r>
            <a:r>
              <a:rPr lang="en-US" altLang="zh-CN" b="1" dirty="0"/>
              <a:t>/</a:t>
            </a:r>
            <a:r>
              <a:rPr lang="zh-CN" altLang="en-US" b="1" dirty="0" smtClean="0"/>
              <a:t>缺点</a:t>
            </a:r>
            <a:endParaRPr lang="zh-CN" altLang="en-US" dirty="0"/>
          </a:p>
        </p:txBody>
      </p:sp>
      <p:sp>
        <p:nvSpPr>
          <p:cNvPr id="3" name="内容占位符 2"/>
          <p:cNvSpPr>
            <a:spLocks noGrp="1"/>
          </p:cNvSpPr>
          <p:nvPr>
            <p:ph idx="1"/>
          </p:nvPr>
        </p:nvSpPr>
        <p:spPr/>
        <p:txBody>
          <a:bodyPr>
            <a:normAutofit/>
          </a:bodyPr>
          <a:lstStyle/>
          <a:p>
            <a:pPr latinLnBrk="1"/>
            <a:r>
              <a:rPr lang="zh-CN" altLang="en-US" dirty="0" smtClean="0"/>
              <a:t>优点</a:t>
            </a:r>
            <a:r>
              <a:rPr lang="en-US" altLang="zh-CN" dirty="0"/>
              <a:t>:</a:t>
            </a:r>
          </a:p>
          <a:p>
            <a:pPr latinLnBrk="1"/>
            <a:r>
              <a:rPr lang="en-US" altLang="zh-CN" dirty="0"/>
              <a:t>- </a:t>
            </a:r>
            <a:r>
              <a:rPr lang="zh-CN" altLang="en-US" dirty="0"/>
              <a:t>高可扩展性</a:t>
            </a:r>
          </a:p>
          <a:p>
            <a:pPr latinLnBrk="1"/>
            <a:r>
              <a:rPr lang="en-US" altLang="zh-CN" dirty="0"/>
              <a:t>- </a:t>
            </a:r>
            <a:r>
              <a:rPr lang="zh-CN" altLang="en-US" dirty="0"/>
              <a:t>分布式计算</a:t>
            </a:r>
          </a:p>
          <a:p>
            <a:pPr latinLnBrk="1"/>
            <a:r>
              <a:rPr lang="en-US" altLang="zh-CN" dirty="0"/>
              <a:t>- </a:t>
            </a:r>
            <a:r>
              <a:rPr lang="zh-CN" altLang="en-US" dirty="0"/>
              <a:t>低成本</a:t>
            </a:r>
          </a:p>
          <a:p>
            <a:pPr latinLnBrk="1"/>
            <a:r>
              <a:rPr lang="en-US" altLang="zh-CN" dirty="0"/>
              <a:t>- </a:t>
            </a:r>
            <a:r>
              <a:rPr lang="zh-CN" altLang="en-US" dirty="0"/>
              <a:t>架构的灵活性，半结构化数据</a:t>
            </a:r>
          </a:p>
          <a:p>
            <a:pPr latinLnBrk="1"/>
            <a:r>
              <a:rPr lang="en-US" altLang="zh-CN" dirty="0"/>
              <a:t>- </a:t>
            </a:r>
            <a:r>
              <a:rPr lang="zh-CN" altLang="en-US" dirty="0"/>
              <a:t>没有复杂的关系</a:t>
            </a:r>
          </a:p>
          <a:p>
            <a:pPr latinLnBrk="1"/>
            <a:r>
              <a:rPr lang="zh-CN" altLang="en-US" dirty="0"/>
              <a:t>缺点</a:t>
            </a:r>
            <a:r>
              <a:rPr lang="en-US" altLang="zh-CN" dirty="0"/>
              <a:t>:</a:t>
            </a:r>
          </a:p>
          <a:p>
            <a:pPr latinLnBrk="1"/>
            <a:r>
              <a:rPr lang="en-US" altLang="zh-CN" dirty="0"/>
              <a:t>- </a:t>
            </a:r>
            <a:r>
              <a:rPr lang="zh-CN" altLang="en-US" dirty="0"/>
              <a:t>没有标准化</a:t>
            </a:r>
          </a:p>
          <a:p>
            <a:pPr latinLnBrk="1"/>
            <a:r>
              <a:rPr lang="en-US" altLang="zh-CN" dirty="0"/>
              <a:t>- </a:t>
            </a:r>
            <a:r>
              <a:rPr lang="zh-CN" altLang="en-US" dirty="0"/>
              <a:t>有限的查询功能（到目前为止</a:t>
            </a:r>
            <a:r>
              <a:rPr lang="zh-CN" altLang="en-US" dirty="0" smtClean="0"/>
              <a:t>）</a:t>
            </a:r>
            <a:endParaRPr lang="zh-CN" altLang="en-US" dirty="0"/>
          </a:p>
        </p:txBody>
      </p:sp>
    </p:spTree>
    <p:extLst>
      <p:ext uri="{BB962C8B-B14F-4D97-AF65-F5344CB8AC3E}">
        <p14:creationId xmlns:p14="http://schemas.microsoft.com/office/powerpoint/2010/main" val="6596073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RDBMS vs </a:t>
            </a:r>
            <a:r>
              <a:rPr lang="en-US" altLang="zh-CN" b="1" dirty="0" smtClean="0"/>
              <a:t>NoSQL</a:t>
            </a:r>
            <a:endParaRPr lang="zh-CN" altLang="en-US" dirty="0"/>
          </a:p>
        </p:txBody>
      </p:sp>
      <p:sp>
        <p:nvSpPr>
          <p:cNvPr id="3" name="内容占位符 2"/>
          <p:cNvSpPr>
            <a:spLocks noGrp="1"/>
          </p:cNvSpPr>
          <p:nvPr>
            <p:ph idx="1"/>
          </p:nvPr>
        </p:nvSpPr>
        <p:spPr>
          <a:xfrm>
            <a:off x="757383" y="1504122"/>
            <a:ext cx="5047070" cy="4518991"/>
          </a:xfrm>
        </p:spPr>
        <p:txBody>
          <a:bodyPr>
            <a:noAutofit/>
          </a:bodyPr>
          <a:lstStyle/>
          <a:p>
            <a:pPr latinLnBrk="1"/>
            <a:r>
              <a:rPr lang="en-US" altLang="zh-CN" b="1" dirty="0" smtClean="0"/>
              <a:t>RDBMS</a:t>
            </a:r>
            <a:r>
              <a:rPr lang="zh-CN" altLang="en-US" dirty="0" smtClean="0"/>
              <a:t/>
            </a:r>
            <a:br>
              <a:rPr lang="zh-CN" altLang="en-US" dirty="0" smtClean="0"/>
            </a:br>
            <a:r>
              <a:rPr lang="en-US" altLang="zh-CN" dirty="0" smtClean="0"/>
              <a:t>- </a:t>
            </a:r>
            <a:r>
              <a:rPr lang="zh-CN" altLang="en-US" dirty="0" smtClean="0"/>
              <a:t>高度组织化结构化数据</a:t>
            </a:r>
            <a:br>
              <a:rPr lang="zh-CN" altLang="en-US" dirty="0" smtClean="0"/>
            </a:br>
            <a:r>
              <a:rPr lang="en-US" altLang="zh-CN" dirty="0" smtClean="0"/>
              <a:t>- </a:t>
            </a:r>
            <a:r>
              <a:rPr lang="zh-CN" altLang="en-US" dirty="0" smtClean="0"/>
              <a:t>结构化查询语言（</a:t>
            </a:r>
            <a:r>
              <a:rPr lang="en-US" altLang="zh-CN" dirty="0" smtClean="0"/>
              <a:t>SQL</a:t>
            </a:r>
            <a:r>
              <a:rPr lang="zh-CN" altLang="en-US" dirty="0" smtClean="0"/>
              <a:t>） </a:t>
            </a:r>
            <a:r>
              <a:rPr lang="en-US" altLang="zh-CN" dirty="0" smtClean="0"/>
              <a:t>(SQL)</a:t>
            </a:r>
            <a:br>
              <a:rPr lang="en-US" altLang="zh-CN" dirty="0" smtClean="0"/>
            </a:br>
            <a:r>
              <a:rPr lang="en-US" altLang="zh-CN" dirty="0" smtClean="0"/>
              <a:t>- </a:t>
            </a:r>
            <a:r>
              <a:rPr lang="zh-CN" altLang="en-US" dirty="0" smtClean="0"/>
              <a:t>数据和关系都存储在单独的表中。</a:t>
            </a:r>
            <a:br>
              <a:rPr lang="zh-CN" altLang="en-US" dirty="0" smtClean="0"/>
            </a:br>
            <a:r>
              <a:rPr lang="en-US" altLang="zh-CN" dirty="0" smtClean="0"/>
              <a:t>- </a:t>
            </a:r>
            <a:r>
              <a:rPr lang="zh-CN" altLang="en-US" dirty="0" smtClean="0"/>
              <a:t>数据操纵语言，数据定义语言</a:t>
            </a:r>
            <a:br>
              <a:rPr lang="zh-CN" altLang="en-US" dirty="0" smtClean="0"/>
            </a:br>
            <a:r>
              <a:rPr lang="en-US" altLang="zh-CN" dirty="0" smtClean="0"/>
              <a:t>- </a:t>
            </a:r>
            <a:r>
              <a:rPr lang="zh-CN" altLang="en-US" dirty="0" smtClean="0"/>
              <a:t>严格的一致性</a:t>
            </a:r>
            <a:br>
              <a:rPr lang="zh-CN" altLang="en-US" dirty="0" smtClean="0"/>
            </a:br>
            <a:r>
              <a:rPr lang="en-US" altLang="zh-CN" dirty="0" smtClean="0"/>
              <a:t>- </a:t>
            </a:r>
            <a:r>
              <a:rPr lang="zh-CN" altLang="en-US" dirty="0" smtClean="0"/>
              <a:t>基础事务</a:t>
            </a:r>
          </a:p>
          <a:p>
            <a:endParaRPr lang="zh-CN" altLang="en-US" dirty="0"/>
          </a:p>
        </p:txBody>
      </p:sp>
      <p:sp>
        <p:nvSpPr>
          <p:cNvPr id="7" name="内容占位符 2"/>
          <p:cNvSpPr txBox="1">
            <a:spLocks/>
          </p:cNvSpPr>
          <p:nvPr/>
        </p:nvSpPr>
        <p:spPr>
          <a:xfrm>
            <a:off x="6038374" y="1504122"/>
            <a:ext cx="5047070" cy="4518991"/>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黑体" panose="02010609060101010101" pitchFamily="49" charset="-122"/>
                <a:ea typeface="黑体" panose="02010609060101010101" pitchFamily="49" charset="-122"/>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黑体" panose="02010609060101010101" pitchFamily="49" charset="-122"/>
                <a:ea typeface="黑体" panose="02010609060101010101" pitchFamily="49" charset="-122"/>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黑体" panose="02010609060101010101" pitchFamily="49" charset="-122"/>
                <a:ea typeface="黑体" panose="02010609060101010101" pitchFamily="49"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黑体" panose="02010609060101010101" pitchFamily="49" charset="-122"/>
                <a:ea typeface="黑体" panose="02010609060101010101" pitchFamily="49"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黑体" panose="02010609060101010101" pitchFamily="49" charset="-122"/>
                <a:ea typeface="黑体" panose="02010609060101010101" pitchFamily="49"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latinLnBrk="1"/>
            <a:r>
              <a:rPr lang="en-US" altLang="zh-CN" b="1" dirty="0" smtClean="0"/>
              <a:t>NoSQL</a:t>
            </a:r>
            <a:r>
              <a:rPr lang="zh-CN" altLang="en-US" dirty="0" smtClean="0"/>
              <a:t/>
            </a:r>
            <a:br>
              <a:rPr lang="zh-CN" altLang="en-US" dirty="0" smtClean="0"/>
            </a:br>
            <a:r>
              <a:rPr lang="en-US" altLang="zh-CN" dirty="0" smtClean="0"/>
              <a:t>- </a:t>
            </a:r>
            <a:r>
              <a:rPr lang="zh-CN" altLang="en-US" dirty="0" smtClean="0"/>
              <a:t>代表着不仅仅是</a:t>
            </a:r>
            <a:r>
              <a:rPr lang="en-US" altLang="zh-CN" dirty="0" smtClean="0"/>
              <a:t>SQL</a:t>
            </a:r>
            <a:br>
              <a:rPr lang="en-US" altLang="zh-CN" dirty="0" smtClean="0"/>
            </a:br>
            <a:r>
              <a:rPr lang="en-US" altLang="zh-CN" dirty="0" smtClean="0"/>
              <a:t>- </a:t>
            </a:r>
            <a:r>
              <a:rPr lang="zh-CN" altLang="en-US" dirty="0" smtClean="0"/>
              <a:t>没有声明性查询语言</a:t>
            </a:r>
            <a:br>
              <a:rPr lang="zh-CN" altLang="en-US" dirty="0" smtClean="0"/>
            </a:br>
            <a:r>
              <a:rPr lang="en-US" altLang="zh-CN" dirty="0" smtClean="0"/>
              <a:t>- </a:t>
            </a:r>
            <a:r>
              <a:rPr lang="zh-CN" altLang="en-US" dirty="0" smtClean="0"/>
              <a:t>没有预定义的模式</a:t>
            </a:r>
            <a:br>
              <a:rPr lang="zh-CN" altLang="en-US" dirty="0" smtClean="0"/>
            </a:br>
            <a:r>
              <a:rPr lang="en-US" altLang="zh-CN" dirty="0" smtClean="0"/>
              <a:t>- </a:t>
            </a:r>
            <a:r>
              <a:rPr lang="zh-CN" altLang="en-US" dirty="0" smtClean="0"/>
              <a:t>键</a:t>
            </a:r>
            <a:r>
              <a:rPr lang="en-US" altLang="zh-CN" dirty="0" smtClean="0"/>
              <a:t>-</a:t>
            </a:r>
            <a:r>
              <a:rPr lang="zh-CN" altLang="en-US" dirty="0" smtClean="0"/>
              <a:t>值对存储，列存储，文档存  储，图形数据库</a:t>
            </a:r>
            <a:br>
              <a:rPr lang="zh-CN" altLang="en-US" dirty="0" smtClean="0"/>
            </a:br>
            <a:r>
              <a:rPr lang="en-US" altLang="zh-CN" dirty="0" smtClean="0"/>
              <a:t>- </a:t>
            </a:r>
            <a:r>
              <a:rPr lang="zh-CN" altLang="en-US" dirty="0" smtClean="0"/>
              <a:t>最终一致性，而非</a:t>
            </a:r>
            <a:r>
              <a:rPr lang="en-US" altLang="zh-CN" dirty="0" smtClean="0"/>
              <a:t>ACID</a:t>
            </a:r>
            <a:r>
              <a:rPr lang="zh-CN" altLang="en-US" dirty="0" smtClean="0"/>
              <a:t>属性</a:t>
            </a:r>
            <a:br>
              <a:rPr lang="zh-CN" altLang="en-US" dirty="0" smtClean="0"/>
            </a:br>
            <a:r>
              <a:rPr lang="en-US" altLang="zh-CN" dirty="0" smtClean="0"/>
              <a:t>- </a:t>
            </a:r>
            <a:r>
              <a:rPr lang="zh-CN" altLang="en-US" dirty="0" smtClean="0"/>
              <a:t>非结构化和不可预知的数据</a:t>
            </a:r>
            <a:br>
              <a:rPr lang="zh-CN" altLang="en-US" dirty="0" smtClean="0"/>
            </a:br>
            <a:r>
              <a:rPr lang="en-US" altLang="zh-CN" dirty="0" smtClean="0"/>
              <a:t>- CAP</a:t>
            </a:r>
            <a:r>
              <a:rPr lang="zh-CN" altLang="en-US" dirty="0" smtClean="0"/>
              <a:t>定理</a:t>
            </a:r>
            <a:br>
              <a:rPr lang="zh-CN" altLang="en-US" dirty="0" smtClean="0"/>
            </a:br>
            <a:r>
              <a:rPr lang="en-US" altLang="zh-CN" dirty="0" smtClean="0"/>
              <a:t>- </a:t>
            </a:r>
            <a:r>
              <a:rPr lang="zh-CN" altLang="en-US" dirty="0" smtClean="0"/>
              <a:t>高性能，高可用性和可伸缩性</a:t>
            </a:r>
          </a:p>
          <a:p>
            <a:endParaRPr lang="zh-CN" altLang="en-US" dirty="0"/>
          </a:p>
        </p:txBody>
      </p:sp>
    </p:spTree>
    <p:extLst>
      <p:ext uri="{BB962C8B-B14F-4D97-AF65-F5344CB8AC3E}">
        <p14:creationId xmlns:p14="http://schemas.microsoft.com/office/powerpoint/2010/main" val="384164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821756317"/>
              </p:ext>
            </p:extLst>
          </p:nvPr>
        </p:nvGraphicFramePr>
        <p:xfrm>
          <a:off x="89451" y="130413"/>
          <a:ext cx="12016409" cy="6634430"/>
        </p:xfrm>
        <a:graphic>
          <a:graphicData uri="http://schemas.openxmlformats.org/drawingml/2006/table">
            <a:tbl>
              <a:tblPr/>
              <a:tblGrid>
                <a:gridCol w="1835684">
                  <a:extLst>
                    <a:ext uri="{9D8B030D-6E8A-4147-A177-3AD203B41FA5}">
                      <a16:colId xmlns:a16="http://schemas.microsoft.com/office/drawing/2014/main" val="2662034225"/>
                    </a:ext>
                  </a:extLst>
                </a:gridCol>
                <a:gridCol w="2837990">
                  <a:extLst>
                    <a:ext uri="{9D8B030D-6E8A-4147-A177-3AD203B41FA5}">
                      <a16:colId xmlns:a16="http://schemas.microsoft.com/office/drawing/2014/main" val="148436911"/>
                    </a:ext>
                  </a:extLst>
                </a:gridCol>
                <a:gridCol w="7342735">
                  <a:extLst>
                    <a:ext uri="{9D8B030D-6E8A-4147-A177-3AD203B41FA5}">
                      <a16:colId xmlns:a16="http://schemas.microsoft.com/office/drawing/2014/main" val="415103800"/>
                    </a:ext>
                  </a:extLst>
                </a:gridCol>
              </a:tblGrid>
              <a:tr h="369447">
                <a:tc>
                  <a:txBody>
                    <a:bodyPr/>
                    <a:lstStyle/>
                    <a:p>
                      <a:pPr fontAlgn="t"/>
                      <a:r>
                        <a:rPr lang="zh-CN" altLang="en-US" sz="2000">
                          <a:effectLst/>
                          <a:latin typeface="Arial" panose="020B0604020202020204" pitchFamily="34" charset="0"/>
                          <a:ea typeface="黑体" panose="02010609060101010101" pitchFamily="49" charset="-122"/>
                          <a:cs typeface="Arial" panose="020B0604020202020204" pitchFamily="34" charset="0"/>
                        </a:rPr>
                        <a:t>类型</a:t>
                      </a:r>
                    </a:p>
                  </a:txBody>
                  <a:tcPr marL="12765" marR="12765" marT="17871" marB="17871">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tc>
                  <a:txBody>
                    <a:bodyPr/>
                    <a:lstStyle/>
                    <a:p>
                      <a:pPr fontAlgn="t" latinLnBrk="1"/>
                      <a:r>
                        <a:rPr lang="zh-CN" altLang="en-US" sz="2000">
                          <a:effectLst/>
                          <a:latin typeface="Arial" panose="020B0604020202020204" pitchFamily="34" charset="0"/>
                          <a:ea typeface="黑体" panose="02010609060101010101" pitchFamily="49" charset="-122"/>
                          <a:cs typeface="Arial" panose="020B0604020202020204" pitchFamily="34" charset="0"/>
                        </a:rPr>
                        <a:t>部分代表</a:t>
                      </a:r>
                    </a:p>
                  </a:txBody>
                  <a:tcPr marL="12765" marR="12765" marT="17871" marB="17871">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2000">
                          <a:effectLst/>
                          <a:latin typeface="Arial" panose="020B0604020202020204" pitchFamily="34" charset="0"/>
                          <a:ea typeface="黑体" panose="02010609060101010101" pitchFamily="49" charset="-122"/>
                          <a:cs typeface="Arial" panose="020B0604020202020204" pitchFamily="34" charset="0"/>
                        </a:rPr>
                        <a:t>特点</a:t>
                      </a:r>
                    </a:p>
                  </a:txBody>
                  <a:tcPr marL="12765" marR="12765" marT="17871" marB="17871">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2078604993"/>
                  </a:ext>
                </a:extLst>
              </a:tr>
              <a:tr h="1388301">
                <a:tc>
                  <a:txBody>
                    <a:bodyPr/>
                    <a:lstStyle/>
                    <a:p>
                      <a:pPr fontAlgn="t"/>
                      <a:r>
                        <a:rPr lang="zh-CN" altLang="en-US" sz="2000">
                          <a:effectLst/>
                          <a:latin typeface="Arial" panose="020B0604020202020204" pitchFamily="34" charset="0"/>
                          <a:ea typeface="黑体" panose="02010609060101010101" pitchFamily="49" charset="-122"/>
                          <a:cs typeface="Arial" panose="020B0604020202020204" pitchFamily="34" charset="0"/>
                        </a:rPr>
                        <a:t>列存储</a:t>
                      </a:r>
                    </a:p>
                  </a:txBody>
                  <a:tcPr marL="12765" marR="12765" marT="17871" marB="17871">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FFFFF"/>
                    </a:solidFill>
                  </a:tcPr>
                </a:tc>
                <a:tc>
                  <a:txBody>
                    <a:bodyPr/>
                    <a:lstStyle/>
                    <a:p>
                      <a:pPr fontAlgn="t" latinLnBrk="1"/>
                      <a:r>
                        <a:rPr lang="en-US" sz="2000">
                          <a:effectLst/>
                          <a:latin typeface="Arial" panose="020B0604020202020204" pitchFamily="34" charset="0"/>
                          <a:ea typeface="黑体" panose="02010609060101010101" pitchFamily="49" charset="-122"/>
                          <a:cs typeface="Arial" panose="020B0604020202020204" pitchFamily="34" charset="0"/>
                        </a:rPr>
                        <a:t>Hbase</a:t>
                      </a:r>
                    </a:p>
                    <a:p>
                      <a:pPr fontAlgn="t" latinLnBrk="1"/>
                      <a:r>
                        <a:rPr lang="en-US" sz="2000">
                          <a:effectLst/>
                          <a:latin typeface="Arial" panose="020B0604020202020204" pitchFamily="34" charset="0"/>
                          <a:ea typeface="黑体" panose="02010609060101010101" pitchFamily="49" charset="-122"/>
                          <a:cs typeface="Arial" panose="020B0604020202020204" pitchFamily="34" charset="0"/>
                        </a:rPr>
                        <a:t>Cassandra</a:t>
                      </a:r>
                    </a:p>
                    <a:p>
                      <a:pPr fontAlgn="t" latinLnBrk="1"/>
                      <a:r>
                        <a:rPr lang="en-US" sz="2000">
                          <a:effectLst/>
                          <a:latin typeface="Arial" panose="020B0604020202020204" pitchFamily="34" charset="0"/>
                          <a:ea typeface="黑体" panose="02010609060101010101" pitchFamily="49" charset="-122"/>
                          <a:cs typeface="Arial" panose="020B0604020202020204" pitchFamily="34" charset="0"/>
                        </a:rPr>
                        <a:t>Hypertable</a:t>
                      </a:r>
                    </a:p>
                  </a:txBody>
                  <a:tcPr marL="12765" marR="12765" marT="17871" marB="17871">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FFFFF"/>
                    </a:solidFill>
                  </a:tcPr>
                </a:tc>
                <a:tc>
                  <a:txBody>
                    <a:bodyPr/>
                    <a:lstStyle/>
                    <a:p>
                      <a:pPr fontAlgn="t" latinLnBrk="1"/>
                      <a:r>
                        <a:rPr lang="zh-CN" altLang="en-US" sz="2000" dirty="0">
                          <a:effectLst/>
                          <a:latin typeface="Arial" panose="020B0604020202020204" pitchFamily="34" charset="0"/>
                          <a:ea typeface="黑体" panose="02010609060101010101" pitchFamily="49" charset="-122"/>
                          <a:cs typeface="Arial" panose="020B0604020202020204" pitchFamily="34" charset="0"/>
                        </a:rPr>
                        <a:t>顾名思义，是按列存储数据的。最大的特点是方便存储结构化和半结构化数据，方便做数据压缩，对针对某一列或者某几列的查询有非常大的</a:t>
                      </a:r>
                      <a:r>
                        <a:rPr lang="en-US" altLang="zh-CN" sz="2000" dirty="0">
                          <a:effectLst/>
                          <a:latin typeface="Arial" panose="020B0604020202020204" pitchFamily="34" charset="0"/>
                          <a:ea typeface="黑体" panose="02010609060101010101" pitchFamily="49" charset="-122"/>
                          <a:cs typeface="Arial" panose="020B0604020202020204" pitchFamily="34" charset="0"/>
                        </a:rPr>
                        <a:t>IO</a:t>
                      </a:r>
                      <a:r>
                        <a:rPr lang="zh-CN" altLang="en-US" sz="2000" dirty="0">
                          <a:effectLst/>
                          <a:latin typeface="Arial" panose="020B0604020202020204" pitchFamily="34" charset="0"/>
                          <a:ea typeface="黑体" panose="02010609060101010101" pitchFamily="49" charset="-122"/>
                          <a:cs typeface="Arial" panose="020B0604020202020204" pitchFamily="34" charset="0"/>
                        </a:rPr>
                        <a:t>优势。</a:t>
                      </a:r>
                    </a:p>
                  </a:txBody>
                  <a:tcPr marL="12765" marR="12765" marT="17871" marB="17871">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320222172"/>
                  </a:ext>
                </a:extLst>
              </a:tr>
              <a:tr h="1253829">
                <a:tc>
                  <a:txBody>
                    <a:bodyPr/>
                    <a:lstStyle/>
                    <a:p>
                      <a:pPr fontAlgn="t" latinLnBrk="1"/>
                      <a:r>
                        <a:rPr lang="zh-CN" altLang="en-US" sz="2000">
                          <a:effectLst/>
                          <a:latin typeface="Arial" panose="020B0604020202020204" pitchFamily="34" charset="0"/>
                          <a:ea typeface="黑体" panose="02010609060101010101" pitchFamily="49" charset="-122"/>
                          <a:cs typeface="Arial" panose="020B0604020202020204" pitchFamily="34" charset="0"/>
                        </a:rPr>
                        <a:t>文档存储</a:t>
                      </a:r>
                    </a:p>
                  </a:txBody>
                  <a:tcPr marL="12765" marR="12765" marT="17871" marB="17871">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tc>
                  <a:txBody>
                    <a:bodyPr/>
                    <a:lstStyle/>
                    <a:p>
                      <a:pPr fontAlgn="t" latinLnBrk="1"/>
                      <a:r>
                        <a:rPr lang="en-US" sz="2000">
                          <a:effectLst/>
                          <a:latin typeface="Arial" panose="020B0604020202020204" pitchFamily="34" charset="0"/>
                          <a:ea typeface="黑体" panose="02010609060101010101" pitchFamily="49" charset="-122"/>
                          <a:cs typeface="Arial" panose="020B0604020202020204" pitchFamily="34" charset="0"/>
                        </a:rPr>
                        <a:t>MongoDB</a:t>
                      </a:r>
                    </a:p>
                    <a:p>
                      <a:pPr fontAlgn="t" latinLnBrk="1"/>
                      <a:r>
                        <a:rPr lang="en-US" sz="2000">
                          <a:effectLst/>
                          <a:latin typeface="Arial" panose="020B0604020202020204" pitchFamily="34" charset="0"/>
                          <a:ea typeface="黑体" panose="02010609060101010101" pitchFamily="49" charset="-122"/>
                          <a:cs typeface="Arial" panose="020B0604020202020204" pitchFamily="34" charset="0"/>
                        </a:rPr>
                        <a:t>CouchDB</a:t>
                      </a:r>
                    </a:p>
                  </a:txBody>
                  <a:tcPr marL="12765" marR="12765" marT="17871" marB="17871">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tc>
                  <a:txBody>
                    <a:bodyPr/>
                    <a:lstStyle/>
                    <a:p>
                      <a:pPr fontAlgn="t" latinLnBrk="1"/>
                      <a:r>
                        <a:rPr lang="zh-CN" altLang="en-US" sz="2000">
                          <a:effectLst/>
                          <a:latin typeface="Arial" panose="020B0604020202020204" pitchFamily="34" charset="0"/>
                          <a:ea typeface="黑体" panose="02010609060101010101" pitchFamily="49" charset="-122"/>
                          <a:cs typeface="Arial" panose="020B0604020202020204" pitchFamily="34" charset="0"/>
                        </a:rPr>
                        <a:t>文档存储一般用类似</a:t>
                      </a:r>
                      <a:r>
                        <a:rPr lang="en-US" altLang="zh-CN" sz="2000">
                          <a:effectLst/>
                          <a:latin typeface="Arial" panose="020B0604020202020204" pitchFamily="34" charset="0"/>
                          <a:ea typeface="黑体" panose="02010609060101010101" pitchFamily="49" charset="-122"/>
                          <a:cs typeface="Arial" panose="020B0604020202020204" pitchFamily="34" charset="0"/>
                        </a:rPr>
                        <a:t>json</a:t>
                      </a:r>
                      <a:r>
                        <a:rPr lang="zh-CN" altLang="en-US" sz="2000">
                          <a:effectLst/>
                          <a:latin typeface="Arial" panose="020B0604020202020204" pitchFamily="34" charset="0"/>
                          <a:ea typeface="黑体" panose="02010609060101010101" pitchFamily="49" charset="-122"/>
                          <a:cs typeface="Arial" panose="020B0604020202020204" pitchFamily="34" charset="0"/>
                        </a:rPr>
                        <a:t>的格式存储，存储的内容是文档型的。这样也就有机会对某些字段建立索引，实现关系数据库的某些功能。</a:t>
                      </a:r>
                    </a:p>
                  </a:txBody>
                  <a:tcPr marL="12765" marR="12765" marT="17871" marB="17871">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838396028"/>
                  </a:ext>
                </a:extLst>
              </a:tr>
              <a:tr h="1340558">
                <a:tc>
                  <a:txBody>
                    <a:bodyPr/>
                    <a:lstStyle/>
                    <a:p>
                      <a:pPr fontAlgn="t" latinLnBrk="1"/>
                      <a:r>
                        <a:rPr lang="en-US" sz="2000">
                          <a:effectLst/>
                          <a:latin typeface="Arial" panose="020B0604020202020204" pitchFamily="34" charset="0"/>
                          <a:ea typeface="黑体" panose="02010609060101010101" pitchFamily="49" charset="-122"/>
                          <a:cs typeface="Arial" panose="020B0604020202020204" pitchFamily="34" charset="0"/>
                        </a:rPr>
                        <a:t>key-value</a:t>
                      </a:r>
                      <a:r>
                        <a:rPr lang="zh-CN" altLang="en-US" sz="2000">
                          <a:effectLst/>
                          <a:latin typeface="Arial" panose="020B0604020202020204" pitchFamily="34" charset="0"/>
                          <a:ea typeface="黑体" panose="02010609060101010101" pitchFamily="49" charset="-122"/>
                          <a:cs typeface="Arial" panose="020B0604020202020204" pitchFamily="34" charset="0"/>
                        </a:rPr>
                        <a:t>存储</a:t>
                      </a:r>
                    </a:p>
                  </a:txBody>
                  <a:tcPr marL="12765" marR="12765" marT="17871" marB="17871">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FFFFF"/>
                    </a:solidFill>
                  </a:tcPr>
                </a:tc>
                <a:tc>
                  <a:txBody>
                    <a:bodyPr/>
                    <a:lstStyle/>
                    <a:p>
                      <a:pPr fontAlgn="t" latinLnBrk="1"/>
                      <a:r>
                        <a:rPr lang="en-US" sz="2000">
                          <a:effectLst/>
                          <a:latin typeface="Arial" panose="020B0604020202020204" pitchFamily="34" charset="0"/>
                          <a:ea typeface="黑体" panose="02010609060101010101" pitchFamily="49" charset="-122"/>
                          <a:cs typeface="Arial" panose="020B0604020202020204" pitchFamily="34" charset="0"/>
                        </a:rPr>
                        <a:t>Tokyo Cabinet / Tyrant</a:t>
                      </a:r>
                    </a:p>
                    <a:p>
                      <a:pPr fontAlgn="t" latinLnBrk="1"/>
                      <a:r>
                        <a:rPr lang="en-US" sz="2000">
                          <a:effectLst/>
                          <a:latin typeface="Arial" panose="020B0604020202020204" pitchFamily="34" charset="0"/>
                          <a:ea typeface="黑体" panose="02010609060101010101" pitchFamily="49" charset="-122"/>
                          <a:cs typeface="Arial" panose="020B0604020202020204" pitchFamily="34" charset="0"/>
                        </a:rPr>
                        <a:t>Berkeley DB</a:t>
                      </a:r>
                    </a:p>
                    <a:p>
                      <a:pPr fontAlgn="t" latinLnBrk="1"/>
                      <a:r>
                        <a:rPr lang="en-US" sz="2000">
                          <a:effectLst/>
                          <a:latin typeface="Arial" panose="020B0604020202020204" pitchFamily="34" charset="0"/>
                          <a:ea typeface="黑体" panose="02010609060101010101" pitchFamily="49" charset="-122"/>
                          <a:cs typeface="Arial" panose="020B0604020202020204" pitchFamily="34" charset="0"/>
                        </a:rPr>
                        <a:t>MemcacheDB</a:t>
                      </a:r>
                    </a:p>
                    <a:p>
                      <a:pPr fontAlgn="t" latinLnBrk="1"/>
                      <a:r>
                        <a:rPr lang="en-US" sz="2000">
                          <a:effectLst/>
                          <a:latin typeface="Arial" panose="020B0604020202020204" pitchFamily="34" charset="0"/>
                          <a:ea typeface="黑体" panose="02010609060101010101" pitchFamily="49" charset="-122"/>
                          <a:cs typeface="Arial" panose="020B0604020202020204" pitchFamily="34" charset="0"/>
                        </a:rPr>
                        <a:t>Redis</a:t>
                      </a:r>
                    </a:p>
                  </a:txBody>
                  <a:tcPr marL="12765" marR="12765" marT="17871" marB="17871">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FFFFF"/>
                    </a:solidFill>
                  </a:tcPr>
                </a:tc>
                <a:tc>
                  <a:txBody>
                    <a:bodyPr/>
                    <a:lstStyle/>
                    <a:p>
                      <a:pPr fontAlgn="t" latinLnBrk="1"/>
                      <a:r>
                        <a:rPr lang="zh-CN" altLang="en-US" sz="2000">
                          <a:effectLst/>
                          <a:latin typeface="Arial" panose="020B0604020202020204" pitchFamily="34" charset="0"/>
                          <a:ea typeface="黑体" panose="02010609060101010101" pitchFamily="49" charset="-122"/>
                          <a:cs typeface="Arial" panose="020B0604020202020204" pitchFamily="34" charset="0"/>
                        </a:rPr>
                        <a:t>可以通过</a:t>
                      </a:r>
                      <a:r>
                        <a:rPr lang="en-US" altLang="zh-CN" sz="2000">
                          <a:effectLst/>
                          <a:latin typeface="Arial" panose="020B0604020202020204" pitchFamily="34" charset="0"/>
                          <a:ea typeface="黑体" panose="02010609060101010101" pitchFamily="49" charset="-122"/>
                          <a:cs typeface="Arial" panose="020B0604020202020204" pitchFamily="34" charset="0"/>
                        </a:rPr>
                        <a:t>key</a:t>
                      </a:r>
                      <a:r>
                        <a:rPr lang="zh-CN" altLang="en-US" sz="2000">
                          <a:effectLst/>
                          <a:latin typeface="Arial" panose="020B0604020202020204" pitchFamily="34" charset="0"/>
                          <a:ea typeface="黑体" panose="02010609060101010101" pitchFamily="49" charset="-122"/>
                          <a:cs typeface="Arial" panose="020B0604020202020204" pitchFamily="34" charset="0"/>
                        </a:rPr>
                        <a:t>快速查询到其</a:t>
                      </a:r>
                      <a:r>
                        <a:rPr lang="en-US" altLang="zh-CN" sz="2000">
                          <a:effectLst/>
                          <a:latin typeface="Arial" panose="020B0604020202020204" pitchFamily="34" charset="0"/>
                          <a:ea typeface="黑体" panose="02010609060101010101" pitchFamily="49" charset="-122"/>
                          <a:cs typeface="Arial" panose="020B0604020202020204" pitchFamily="34" charset="0"/>
                        </a:rPr>
                        <a:t>value</a:t>
                      </a:r>
                      <a:r>
                        <a:rPr lang="zh-CN" altLang="en-US" sz="2000">
                          <a:effectLst/>
                          <a:latin typeface="Arial" panose="020B0604020202020204" pitchFamily="34" charset="0"/>
                          <a:ea typeface="黑体" panose="02010609060101010101" pitchFamily="49" charset="-122"/>
                          <a:cs typeface="Arial" panose="020B0604020202020204" pitchFamily="34" charset="0"/>
                        </a:rPr>
                        <a:t>。一般来说，存储不管</a:t>
                      </a:r>
                      <a:r>
                        <a:rPr lang="en-US" altLang="zh-CN" sz="2000">
                          <a:effectLst/>
                          <a:latin typeface="Arial" panose="020B0604020202020204" pitchFamily="34" charset="0"/>
                          <a:ea typeface="黑体" panose="02010609060101010101" pitchFamily="49" charset="-122"/>
                          <a:cs typeface="Arial" panose="020B0604020202020204" pitchFamily="34" charset="0"/>
                        </a:rPr>
                        <a:t>value</a:t>
                      </a:r>
                      <a:r>
                        <a:rPr lang="zh-CN" altLang="en-US" sz="2000">
                          <a:effectLst/>
                          <a:latin typeface="Arial" panose="020B0604020202020204" pitchFamily="34" charset="0"/>
                          <a:ea typeface="黑体" panose="02010609060101010101" pitchFamily="49" charset="-122"/>
                          <a:cs typeface="Arial" panose="020B0604020202020204" pitchFamily="34" charset="0"/>
                        </a:rPr>
                        <a:t>的格式，照单全收。（</a:t>
                      </a:r>
                      <a:r>
                        <a:rPr lang="en-US" altLang="zh-CN" sz="2000">
                          <a:effectLst/>
                          <a:latin typeface="Arial" panose="020B0604020202020204" pitchFamily="34" charset="0"/>
                          <a:ea typeface="黑体" panose="02010609060101010101" pitchFamily="49" charset="-122"/>
                          <a:cs typeface="Arial" panose="020B0604020202020204" pitchFamily="34" charset="0"/>
                        </a:rPr>
                        <a:t>Redis</a:t>
                      </a:r>
                      <a:r>
                        <a:rPr lang="zh-CN" altLang="en-US" sz="2000">
                          <a:effectLst/>
                          <a:latin typeface="Arial" panose="020B0604020202020204" pitchFamily="34" charset="0"/>
                          <a:ea typeface="黑体" panose="02010609060101010101" pitchFamily="49" charset="-122"/>
                          <a:cs typeface="Arial" panose="020B0604020202020204" pitchFamily="34" charset="0"/>
                        </a:rPr>
                        <a:t>包含了其他功能）</a:t>
                      </a:r>
                    </a:p>
                  </a:txBody>
                  <a:tcPr marL="12765" marR="12765" marT="17871" marB="17871">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584274012"/>
                  </a:ext>
                </a:extLst>
              </a:tr>
              <a:tr h="850413">
                <a:tc>
                  <a:txBody>
                    <a:bodyPr/>
                    <a:lstStyle/>
                    <a:p>
                      <a:pPr fontAlgn="t" latinLnBrk="1"/>
                      <a:r>
                        <a:rPr lang="zh-CN" altLang="en-US" sz="2000">
                          <a:effectLst/>
                          <a:latin typeface="Arial" panose="020B0604020202020204" pitchFamily="34" charset="0"/>
                          <a:ea typeface="黑体" panose="02010609060101010101" pitchFamily="49" charset="-122"/>
                          <a:cs typeface="Arial" panose="020B0604020202020204" pitchFamily="34" charset="0"/>
                        </a:rPr>
                        <a:t>图存储</a:t>
                      </a:r>
                    </a:p>
                  </a:txBody>
                  <a:tcPr marL="12765" marR="12765" marT="17871" marB="17871">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tc>
                  <a:txBody>
                    <a:bodyPr/>
                    <a:lstStyle/>
                    <a:p>
                      <a:pPr fontAlgn="t" latinLnBrk="1"/>
                      <a:r>
                        <a:rPr lang="en-US" sz="2000">
                          <a:effectLst/>
                          <a:latin typeface="Arial" panose="020B0604020202020204" pitchFamily="34" charset="0"/>
                          <a:ea typeface="黑体" panose="02010609060101010101" pitchFamily="49" charset="-122"/>
                          <a:cs typeface="Arial" panose="020B0604020202020204" pitchFamily="34" charset="0"/>
                        </a:rPr>
                        <a:t>Neo4J</a:t>
                      </a:r>
                    </a:p>
                    <a:p>
                      <a:pPr fontAlgn="t" latinLnBrk="1"/>
                      <a:r>
                        <a:rPr lang="en-US" sz="2000">
                          <a:effectLst/>
                          <a:latin typeface="Arial" panose="020B0604020202020204" pitchFamily="34" charset="0"/>
                          <a:ea typeface="黑体" panose="02010609060101010101" pitchFamily="49" charset="-122"/>
                          <a:cs typeface="Arial" panose="020B0604020202020204" pitchFamily="34" charset="0"/>
                        </a:rPr>
                        <a:t>FlockDB</a:t>
                      </a:r>
                    </a:p>
                  </a:txBody>
                  <a:tcPr marL="12765" marR="12765" marT="17871" marB="17871">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tc>
                  <a:txBody>
                    <a:bodyPr/>
                    <a:lstStyle/>
                    <a:p>
                      <a:pPr fontAlgn="t" latinLnBrk="1"/>
                      <a:r>
                        <a:rPr lang="zh-CN" altLang="en-US" sz="2000">
                          <a:effectLst/>
                          <a:latin typeface="Arial" panose="020B0604020202020204" pitchFamily="34" charset="0"/>
                          <a:ea typeface="黑体" panose="02010609060101010101" pitchFamily="49" charset="-122"/>
                          <a:cs typeface="Arial" panose="020B0604020202020204" pitchFamily="34" charset="0"/>
                        </a:rPr>
                        <a:t>图形关系的最佳存储。使用传统关系数据库来解决的话性能低下，而且设计使用不方便。</a:t>
                      </a:r>
                    </a:p>
                  </a:txBody>
                  <a:tcPr marL="12765" marR="12765" marT="17871" marB="17871">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4147182883"/>
                  </a:ext>
                </a:extLst>
              </a:tr>
              <a:tr h="715941">
                <a:tc>
                  <a:txBody>
                    <a:bodyPr/>
                    <a:lstStyle/>
                    <a:p>
                      <a:pPr fontAlgn="t" latinLnBrk="1"/>
                      <a:r>
                        <a:rPr lang="zh-CN" altLang="en-US" sz="2000">
                          <a:effectLst/>
                          <a:latin typeface="Arial" panose="020B0604020202020204" pitchFamily="34" charset="0"/>
                          <a:ea typeface="黑体" panose="02010609060101010101" pitchFamily="49" charset="-122"/>
                          <a:cs typeface="Arial" panose="020B0604020202020204" pitchFamily="34" charset="0"/>
                        </a:rPr>
                        <a:t>对象存储</a:t>
                      </a:r>
                    </a:p>
                  </a:txBody>
                  <a:tcPr marL="12765" marR="12765" marT="17871" marB="17871">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FFFFF"/>
                    </a:solidFill>
                  </a:tcPr>
                </a:tc>
                <a:tc>
                  <a:txBody>
                    <a:bodyPr/>
                    <a:lstStyle/>
                    <a:p>
                      <a:pPr fontAlgn="t" latinLnBrk="1"/>
                      <a:r>
                        <a:rPr lang="en-US" sz="2000">
                          <a:effectLst/>
                          <a:latin typeface="Arial" panose="020B0604020202020204" pitchFamily="34" charset="0"/>
                          <a:ea typeface="黑体" panose="02010609060101010101" pitchFamily="49" charset="-122"/>
                          <a:cs typeface="Arial" panose="020B0604020202020204" pitchFamily="34" charset="0"/>
                        </a:rPr>
                        <a:t>db4o</a:t>
                      </a:r>
                    </a:p>
                    <a:p>
                      <a:pPr fontAlgn="t" latinLnBrk="1"/>
                      <a:r>
                        <a:rPr lang="en-US" sz="2000">
                          <a:effectLst/>
                          <a:latin typeface="Arial" panose="020B0604020202020204" pitchFamily="34" charset="0"/>
                          <a:ea typeface="黑体" panose="02010609060101010101" pitchFamily="49" charset="-122"/>
                          <a:cs typeface="Arial" panose="020B0604020202020204" pitchFamily="34" charset="0"/>
                        </a:rPr>
                        <a:t>Versant</a:t>
                      </a:r>
                    </a:p>
                  </a:txBody>
                  <a:tcPr marL="12765" marR="12765" marT="17871" marB="17871">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FFFFF"/>
                    </a:solidFill>
                  </a:tcPr>
                </a:tc>
                <a:tc>
                  <a:txBody>
                    <a:bodyPr/>
                    <a:lstStyle/>
                    <a:p>
                      <a:pPr fontAlgn="t" latinLnBrk="1"/>
                      <a:r>
                        <a:rPr lang="zh-CN" altLang="en-US" sz="2000" dirty="0">
                          <a:effectLst/>
                          <a:latin typeface="Arial" panose="020B0604020202020204" pitchFamily="34" charset="0"/>
                          <a:ea typeface="黑体" panose="02010609060101010101" pitchFamily="49" charset="-122"/>
                          <a:cs typeface="Arial" panose="020B0604020202020204" pitchFamily="34" charset="0"/>
                        </a:rPr>
                        <a:t>通过类似面向对象语言的语法操作数据库，通过对象的方式存取数据。</a:t>
                      </a:r>
                    </a:p>
                  </a:txBody>
                  <a:tcPr marL="12765" marR="12765" marT="17871" marB="17871">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082143192"/>
                  </a:ext>
                </a:extLst>
              </a:tr>
              <a:tr h="715941">
                <a:tc>
                  <a:txBody>
                    <a:bodyPr/>
                    <a:lstStyle/>
                    <a:p>
                      <a:pPr fontAlgn="t" latinLnBrk="1"/>
                      <a:r>
                        <a:rPr lang="en-US" sz="2000">
                          <a:effectLst/>
                          <a:latin typeface="Arial" panose="020B0604020202020204" pitchFamily="34" charset="0"/>
                          <a:ea typeface="黑体" panose="02010609060101010101" pitchFamily="49" charset="-122"/>
                          <a:cs typeface="Arial" panose="020B0604020202020204" pitchFamily="34" charset="0"/>
                        </a:rPr>
                        <a:t>xml</a:t>
                      </a:r>
                      <a:r>
                        <a:rPr lang="zh-CN" altLang="en-US" sz="2000">
                          <a:effectLst/>
                          <a:latin typeface="Arial" panose="020B0604020202020204" pitchFamily="34" charset="0"/>
                          <a:ea typeface="黑体" panose="02010609060101010101" pitchFamily="49" charset="-122"/>
                          <a:cs typeface="Arial" panose="020B0604020202020204" pitchFamily="34" charset="0"/>
                        </a:rPr>
                        <a:t>数据库</a:t>
                      </a:r>
                    </a:p>
                  </a:txBody>
                  <a:tcPr marL="12765" marR="12765" marT="17871" marB="17871">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tc>
                  <a:txBody>
                    <a:bodyPr/>
                    <a:lstStyle/>
                    <a:p>
                      <a:pPr fontAlgn="t" latinLnBrk="1"/>
                      <a:r>
                        <a:rPr lang="en-US" sz="2000">
                          <a:effectLst/>
                          <a:latin typeface="Arial" panose="020B0604020202020204" pitchFamily="34" charset="0"/>
                          <a:ea typeface="黑体" panose="02010609060101010101" pitchFamily="49" charset="-122"/>
                          <a:cs typeface="Arial" panose="020B0604020202020204" pitchFamily="34" charset="0"/>
                        </a:rPr>
                        <a:t>Berkeley DB XML</a:t>
                      </a:r>
                    </a:p>
                    <a:p>
                      <a:pPr fontAlgn="t" latinLnBrk="1"/>
                      <a:r>
                        <a:rPr lang="en-US" sz="2000">
                          <a:effectLst/>
                          <a:latin typeface="Arial" panose="020B0604020202020204" pitchFamily="34" charset="0"/>
                          <a:ea typeface="黑体" panose="02010609060101010101" pitchFamily="49" charset="-122"/>
                          <a:cs typeface="Arial" panose="020B0604020202020204" pitchFamily="34" charset="0"/>
                        </a:rPr>
                        <a:t>BaseX</a:t>
                      </a:r>
                    </a:p>
                  </a:txBody>
                  <a:tcPr marL="12765" marR="12765" marT="17871" marB="17871">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tc>
                  <a:txBody>
                    <a:bodyPr/>
                    <a:lstStyle/>
                    <a:p>
                      <a:pPr fontAlgn="t" latinLnBrk="1"/>
                      <a:r>
                        <a:rPr lang="zh-CN" altLang="en-US" sz="2000" dirty="0">
                          <a:effectLst/>
                          <a:latin typeface="Arial" panose="020B0604020202020204" pitchFamily="34" charset="0"/>
                          <a:ea typeface="黑体" panose="02010609060101010101" pitchFamily="49" charset="-122"/>
                          <a:cs typeface="Arial" panose="020B0604020202020204" pitchFamily="34" charset="0"/>
                        </a:rPr>
                        <a:t>高效的存储</a:t>
                      </a:r>
                      <a:r>
                        <a:rPr lang="en-US" altLang="zh-CN" sz="2000" dirty="0">
                          <a:effectLst/>
                          <a:latin typeface="Arial" panose="020B0604020202020204" pitchFamily="34" charset="0"/>
                          <a:ea typeface="黑体" panose="02010609060101010101" pitchFamily="49" charset="-122"/>
                          <a:cs typeface="Arial" panose="020B0604020202020204" pitchFamily="34" charset="0"/>
                        </a:rPr>
                        <a:t>XML</a:t>
                      </a:r>
                      <a:r>
                        <a:rPr lang="zh-CN" altLang="en-US" sz="2000" dirty="0">
                          <a:effectLst/>
                          <a:latin typeface="Arial" panose="020B0604020202020204" pitchFamily="34" charset="0"/>
                          <a:ea typeface="黑体" panose="02010609060101010101" pitchFamily="49" charset="-122"/>
                          <a:cs typeface="Arial" panose="020B0604020202020204" pitchFamily="34" charset="0"/>
                        </a:rPr>
                        <a:t>数据，并支持</a:t>
                      </a:r>
                      <a:r>
                        <a:rPr lang="en-US" altLang="zh-CN" sz="2000" dirty="0">
                          <a:effectLst/>
                          <a:latin typeface="Arial" panose="020B0604020202020204" pitchFamily="34" charset="0"/>
                          <a:ea typeface="黑体" panose="02010609060101010101" pitchFamily="49" charset="-122"/>
                          <a:cs typeface="Arial" panose="020B0604020202020204" pitchFamily="34" charset="0"/>
                        </a:rPr>
                        <a:t>XML</a:t>
                      </a:r>
                      <a:r>
                        <a:rPr lang="zh-CN" altLang="en-US" sz="2000" dirty="0">
                          <a:effectLst/>
                          <a:latin typeface="Arial" panose="020B0604020202020204" pitchFamily="34" charset="0"/>
                          <a:ea typeface="黑体" panose="02010609060101010101" pitchFamily="49" charset="-122"/>
                          <a:cs typeface="Arial" panose="020B0604020202020204" pitchFamily="34" charset="0"/>
                        </a:rPr>
                        <a:t>的内部查询语法，比如</a:t>
                      </a:r>
                      <a:r>
                        <a:rPr lang="en-US" altLang="zh-CN" sz="2000" dirty="0" err="1">
                          <a:effectLst/>
                          <a:latin typeface="Arial" panose="020B0604020202020204" pitchFamily="34" charset="0"/>
                          <a:ea typeface="黑体" panose="02010609060101010101" pitchFamily="49" charset="-122"/>
                          <a:cs typeface="Arial" panose="020B0604020202020204" pitchFamily="34" charset="0"/>
                        </a:rPr>
                        <a:t>XQuery,Xpath</a:t>
                      </a:r>
                      <a:r>
                        <a:rPr lang="zh-CN" altLang="en-US" sz="2000" dirty="0">
                          <a:effectLst/>
                          <a:latin typeface="Arial" panose="020B0604020202020204" pitchFamily="34" charset="0"/>
                          <a:ea typeface="黑体" panose="02010609060101010101" pitchFamily="49" charset="-122"/>
                          <a:cs typeface="Arial" panose="020B0604020202020204" pitchFamily="34" charset="0"/>
                        </a:rPr>
                        <a:t>。</a:t>
                      </a:r>
                    </a:p>
                  </a:txBody>
                  <a:tcPr marL="12765" marR="12765" marT="17871" marB="17871">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573481209"/>
                  </a:ext>
                </a:extLst>
              </a:tr>
            </a:tbl>
          </a:graphicData>
        </a:graphic>
      </p:graphicFrame>
    </p:spTree>
    <p:extLst>
      <p:ext uri="{BB962C8B-B14F-4D97-AF65-F5344CB8AC3E}">
        <p14:creationId xmlns:p14="http://schemas.microsoft.com/office/powerpoint/2010/main" val="944576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latin typeface="微软雅黑" panose="020B0503020204020204" charset="-122"/>
                <a:ea typeface="微软雅黑" panose="020B0503020204020204" charset="-122"/>
                <a:cs typeface="微软雅黑" panose="020B0503020204020204" charset="-122"/>
              </a:rPr>
              <a:t>海量数据存储的关键技术 </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p:txBody>
          <a:bodyPr>
            <a:normAutofit/>
          </a:bodyPr>
          <a:lstStyle/>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大数据处理面临的首要问题是如何有效地存储规模巨大的数据 </a:t>
            </a:r>
          </a:p>
          <a:p>
            <a:pPr>
              <a:lnSpc>
                <a:spcPct val="150000"/>
              </a:lnSpc>
            </a:pPr>
            <a:r>
              <a:rPr lang="zh-CN" altLang="en-US" sz="2800" dirty="0" smtClean="0">
                <a:latin typeface="微软雅黑" panose="020B0503020204020204" charset="-122"/>
                <a:ea typeface="微软雅黑" panose="020B0503020204020204" charset="-122"/>
                <a:cs typeface="微软雅黑" panose="020B0503020204020204" charset="-122"/>
              </a:rPr>
              <a:t>数据分片和数据复制</a:t>
            </a:r>
            <a:endParaRPr lang="en-US" sz="2800" dirty="0">
              <a:latin typeface="微软雅黑" panose="020B0503020204020204" charset="-122"/>
              <a:ea typeface="微软雅黑" panose="020B0503020204020204" charset="-122"/>
              <a:cs typeface="微软雅黑" panose="020B0503020204020204" charset="-122"/>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7514" y="2216639"/>
            <a:ext cx="6017260" cy="358836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latin typeface="微软雅黑" panose="020B0503020204020204" charset="-122"/>
                <a:ea typeface="微软雅黑" panose="020B0503020204020204" charset="-122"/>
                <a:cs typeface="微软雅黑" panose="020B0503020204020204" charset="-122"/>
              </a:rPr>
              <a:t>KV </a:t>
            </a:r>
            <a:r>
              <a:rPr lang="zh-CN" altLang="en-US" dirty="0" smtClean="0">
                <a:latin typeface="微软雅黑" panose="020B0503020204020204" charset="-122"/>
                <a:ea typeface="微软雅黑" panose="020B0503020204020204" charset="-122"/>
                <a:cs typeface="微软雅黑" panose="020B0503020204020204" charset="-122"/>
              </a:rPr>
              <a:t>数据库 </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a:xfrm>
            <a:off x="728218" y="1246917"/>
            <a:ext cx="5757672" cy="5004795"/>
          </a:xfrm>
        </p:spPr>
        <p:txBody>
          <a:bodyPr>
            <a:noAutofit/>
          </a:bodyPr>
          <a:lstStyle/>
          <a:p>
            <a:pPr>
              <a:lnSpc>
                <a:spcPct val="150000"/>
              </a:lnSpc>
            </a:pPr>
            <a:r>
              <a:rPr lang="en-US" altLang="zh-CN" dirty="0">
                <a:latin typeface="微软雅黑" panose="020B0503020204020204" charset="-122"/>
                <a:ea typeface="微软雅黑" panose="020B0503020204020204" charset="-122"/>
                <a:cs typeface="微软雅黑" panose="020B0503020204020204" charset="-122"/>
              </a:rPr>
              <a:t>KV </a:t>
            </a:r>
            <a:r>
              <a:rPr lang="zh-CN" altLang="en-US" dirty="0" smtClean="0">
                <a:latin typeface="微软雅黑" panose="020B0503020204020204" charset="-122"/>
                <a:ea typeface="微软雅黑" panose="020B0503020204020204" charset="-122"/>
                <a:cs typeface="微软雅黑" panose="020B0503020204020204" charset="-122"/>
              </a:rPr>
              <a:t>数据库是最常见的 </a:t>
            </a:r>
            <a:r>
              <a:rPr lang="en-US" altLang="zh-CN" dirty="0" smtClean="0">
                <a:latin typeface="微软雅黑" panose="020B0503020204020204" charset="-122"/>
                <a:ea typeface="微软雅黑" panose="020B0503020204020204" charset="-122"/>
                <a:cs typeface="微软雅黑" panose="020B0503020204020204" charset="-122"/>
              </a:rPr>
              <a:t>NoSQL </a:t>
            </a:r>
            <a:r>
              <a:rPr lang="zh-CN" altLang="en-US" dirty="0" smtClean="0">
                <a:latin typeface="微软雅黑" panose="020B0503020204020204" charset="-122"/>
                <a:ea typeface="微软雅黑" panose="020B0503020204020204" charset="-122"/>
                <a:cs typeface="微软雅黑" panose="020B0503020204020204" charset="-122"/>
              </a:rPr>
              <a:t>数据库形式 </a:t>
            </a:r>
            <a:endParaRPr lang="zh-CN" altLang="en-US"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dirty="0" smtClean="0">
                <a:latin typeface="微软雅黑" panose="020B0503020204020204" charset="-122"/>
                <a:ea typeface="微软雅黑" panose="020B0503020204020204" charset="-122"/>
                <a:cs typeface="微软雅黑" panose="020B0503020204020204" charset="-122"/>
              </a:rPr>
              <a:t>优势是处理速度非常快</a:t>
            </a:r>
            <a:r>
              <a:rPr lang="zh-CN" altLang="en-US" dirty="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cs typeface="微软雅黑" panose="020B0503020204020204" charset="-122"/>
              </a:rPr>
              <a:t>缺点是只能通过</a:t>
            </a:r>
            <a:r>
              <a:rPr lang="zh-CN" altLang="en-US" dirty="0">
                <a:latin typeface="微软雅黑" panose="020B0503020204020204" charset="-122"/>
                <a:ea typeface="微软雅黑" panose="020B0503020204020204" charset="-122"/>
                <a:cs typeface="微软雅黑" panose="020B0503020204020204" charset="-122"/>
              </a:rPr>
              <a:t>键的完全一致查询来获取数据 </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dirty="0" err="1">
                <a:latin typeface="微软雅黑" panose="020B0503020204020204" charset="-122"/>
                <a:ea typeface="微软雅黑" panose="020B0503020204020204" charset="-122"/>
                <a:cs typeface="微软雅黑" panose="020B0503020204020204" charset="-122"/>
              </a:rPr>
              <a:t>Redis</a:t>
            </a:r>
            <a:r>
              <a:rPr lang="en-US" altLang="zh-CN" dirty="0">
                <a:latin typeface="微软雅黑" panose="020B0503020204020204" charset="-122"/>
                <a:ea typeface="微软雅黑" panose="020B0503020204020204" charset="-122"/>
                <a:cs typeface="微软雅黑" panose="020B0503020204020204" charset="-122"/>
              </a:rPr>
              <a:t> </a:t>
            </a:r>
            <a:r>
              <a:rPr lang="zh-CN" altLang="en-US" dirty="0" smtClean="0">
                <a:latin typeface="微软雅黑" panose="020B0503020204020204" charset="-122"/>
                <a:ea typeface="微软雅黑" panose="020B0503020204020204" charset="-122"/>
                <a:cs typeface="微软雅黑" panose="020B0503020204020204" charset="-122"/>
              </a:rPr>
              <a:t>是著名的内存</a:t>
            </a:r>
            <a:r>
              <a:rPr lang="en-US" altLang="zh-CN" dirty="0" smtClean="0">
                <a:latin typeface="微软雅黑" panose="020B0503020204020204" charset="-122"/>
                <a:ea typeface="微软雅黑" panose="020B0503020204020204" charset="-122"/>
                <a:cs typeface="微软雅黑" panose="020B0503020204020204" charset="-122"/>
              </a:rPr>
              <a:t>KV</a:t>
            </a:r>
            <a:r>
              <a:rPr lang="zh-CN" altLang="en-US" dirty="0" smtClean="0">
                <a:latin typeface="微软雅黑" panose="020B0503020204020204" charset="-122"/>
                <a:ea typeface="微软雅黑" panose="020B0503020204020204" charset="-122"/>
                <a:cs typeface="微软雅黑" panose="020B0503020204020204" charset="-122"/>
              </a:rPr>
              <a:t>数据库，在工业界得到了广泛的使用 </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dirty="0" err="1">
                <a:latin typeface="微软雅黑" panose="020B0503020204020204" charset="-122"/>
                <a:ea typeface="微软雅黑" panose="020B0503020204020204" charset="-122"/>
                <a:cs typeface="微软雅黑" panose="020B0503020204020204" charset="-122"/>
              </a:rPr>
              <a:t>Redis</a:t>
            </a:r>
            <a:r>
              <a:rPr lang="zh-CN" altLang="en-US" dirty="0" smtClean="0">
                <a:latin typeface="微软雅黑" panose="020B0503020204020204" charset="-122"/>
                <a:ea typeface="微软雅黑" panose="020B0503020204020204" charset="-122"/>
                <a:cs typeface="微软雅黑" panose="020B0503020204020204" charset="-122"/>
              </a:rPr>
              <a:t>采用异步</a:t>
            </a:r>
            <a:r>
              <a:rPr lang="zh-CN" altLang="en-US" dirty="0">
                <a:latin typeface="微软雅黑" panose="020B0503020204020204" charset="-122"/>
                <a:ea typeface="微软雅黑" panose="020B0503020204020204" charset="-122"/>
                <a:cs typeface="微软雅黑" panose="020B0503020204020204" charset="-122"/>
              </a:rPr>
              <a:t>的主从复制</a:t>
            </a:r>
            <a:r>
              <a:rPr lang="zh-CN" altLang="en-US" dirty="0" smtClean="0">
                <a:latin typeface="微软雅黑" panose="020B0503020204020204" charset="-122"/>
                <a:ea typeface="微软雅黑" panose="020B0503020204020204" charset="-122"/>
                <a:cs typeface="微软雅黑" panose="020B0503020204020204" charset="-122"/>
              </a:rPr>
              <a:t>方式</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dirty="0" smtClean="0">
                <a:latin typeface="微软雅黑" panose="020B0503020204020204" charset="-122"/>
                <a:ea typeface="微软雅黑" panose="020B0503020204020204" charset="-122"/>
                <a:cs typeface="微软雅黑" panose="020B0503020204020204" charset="-122"/>
              </a:rPr>
              <a:t>右图是</a:t>
            </a:r>
            <a:r>
              <a:rPr lang="en-US" altLang="zh-CN" dirty="0" err="1">
                <a:latin typeface="微软雅黑" panose="020B0503020204020204" charset="-122"/>
                <a:ea typeface="微软雅黑" panose="020B0503020204020204" charset="-122"/>
                <a:cs typeface="微软雅黑" panose="020B0503020204020204" charset="-122"/>
              </a:rPr>
              <a:t>Redis</a:t>
            </a:r>
            <a:r>
              <a:rPr lang="en-US" altLang="zh-CN" dirty="0">
                <a:latin typeface="微软雅黑" panose="020B0503020204020204" charset="-122"/>
                <a:ea typeface="微软雅黑" panose="020B0503020204020204" charset="-122"/>
                <a:cs typeface="微软雅黑" panose="020B0503020204020204" charset="-122"/>
              </a:rPr>
              <a:t> </a:t>
            </a:r>
            <a:r>
              <a:rPr lang="zh-CN" altLang="en-US" dirty="0" smtClean="0">
                <a:latin typeface="微软雅黑" panose="020B0503020204020204" charset="-122"/>
                <a:ea typeface="微软雅黑" panose="020B0503020204020204" charset="-122"/>
                <a:cs typeface="微软雅黑" panose="020B0503020204020204" charset="-122"/>
              </a:rPr>
              <a:t>的副本维护策略  </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dirty="0">
              <a:latin typeface="微软雅黑" panose="020B0503020204020204" charset="-122"/>
              <a:ea typeface="微软雅黑" panose="020B0503020204020204" charset="-122"/>
              <a:cs typeface="微软雅黑" panose="020B0503020204020204" charset="-122"/>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5890" y="1721485"/>
            <a:ext cx="4935855" cy="383413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r>
              <a:rPr lang="en-US" altLang="zh-CN" dirty="0" smtClean="0">
                <a:latin typeface="Arial" panose="020B0604020202020204" pitchFamily="34" charset="0"/>
                <a:cs typeface="Arial" panose="020B0604020202020204" pitchFamily="34" charset="0"/>
              </a:rPr>
              <a:t>KV</a:t>
            </a:r>
            <a:r>
              <a:rPr lang="zh-CN" altLang="en-US" dirty="0" smtClean="0">
                <a:latin typeface="Arial" panose="020B0604020202020204" pitchFamily="34" charset="0"/>
                <a:cs typeface="Arial" panose="020B0604020202020204" pitchFamily="34" charset="0"/>
              </a:rPr>
              <a:t>数据库</a:t>
            </a:r>
            <a:r>
              <a:rPr lang="zh-CN" altLang="en-US" dirty="0">
                <a:latin typeface="Arial" panose="020B0604020202020204" pitchFamily="34" charset="0"/>
                <a:cs typeface="Arial" panose="020B0604020202020204" pitchFamily="34" charset="0"/>
              </a:rPr>
              <a:t>是指</a:t>
            </a:r>
            <a:r>
              <a:rPr lang="en-US" altLang="zh-CN" dirty="0">
                <a:latin typeface="Arial" panose="020B0604020202020204" pitchFamily="34" charset="0"/>
                <a:cs typeface="Arial" panose="020B0604020202020204" pitchFamily="34" charset="0"/>
              </a:rPr>
              <a:t>Key-value</a:t>
            </a:r>
            <a:r>
              <a:rPr lang="zh-CN" altLang="en-US" dirty="0">
                <a:latin typeface="Arial" panose="020B0604020202020204" pitchFamily="34" charset="0"/>
                <a:cs typeface="Arial" panose="020B0604020202020204" pitchFamily="34" charset="0"/>
              </a:rPr>
              <a:t>数据库，是一种以键值对存储数据的一种数据库，类似</a:t>
            </a:r>
            <a:r>
              <a:rPr lang="en-US" altLang="zh-CN" dirty="0">
                <a:latin typeface="Arial" panose="020B0604020202020204" pitchFamily="34" charset="0"/>
                <a:cs typeface="Arial" panose="020B0604020202020204" pitchFamily="34" charset="0"/>
              </a:rPr>
              <a:t>java</a:t>
            </a:r>
            <a:r>
              <a:rPr lang="zh-CN" altLang="en-US" dirty="0">
                <a:latin typeface="Arial" panose="020B0604020202020204" pitchFamily="34" charset="0"/>
                <a:cs typeface="Arial" panose="020B0604020202020204" pitchFamily="34" charset="0"/>
              </a:rPr>
              <a:t>中的</a:t>
            </a:r>
            <a:r>
              <a:rPr lang="en-US" altLang="zh-CN" dirty="0">
                <a:latin typeface="Arial" panose="020B0604020202020204" pitchFamily="34" charset="0"/>
                <a:cs typeface="Arial" panose="020B0604020202020204" pitchFamily="34" charset="0"/>
              </a:rPr>
              <a:t>map</a:t>
            </a:r>
            <a:r>
              <a:rPr lang="zh-CN" altLang="en-US" dirty="0">
                <a:latin typeface="Arial" panose="020B0604020202020204" pitchFamily="34" charset="0"/>
                <a:cs typeface="Arial" panose="020B0604020202020204" pitchFamily="34" charset="0"/>
              </a:rPr>
              <a:t>。可以将整个数据库理解为一个大的</a:t>
            </a:r>
            <a:r>
              <a:rPr lang="en-US" altLang="zh-CN" dirty="0">
                <a:latin typeface="Arial" panose="020B0604020202020204" pitchFamily="34" charset="0"/>
                <a:cs typeface="Arial" panose="020B0604020202020204" pitchFamily="34" charset="0"/>
              </a:rPr>
              <a:t>map</a:t>
            </a:r>
            <a:r>
              <a:rPr lang="zh-CN" altLang="en-US" dirty="0">
                <a:latin typeface="Arial" panose="020B0604020202020204" pitchFamily="34" charset="0"/>
                <a:cs typeface="Arial" panose="020B0604020202020204" pitchFamily="34" charset="0"/>
              </a:rPr>
              <a:t>，每个键都会对应一个唯一的值</a:t>
            </a:r>
            <a:r>
              <a:rPr lang="zh-CN" altLang="en-US" dirty="0" smtClean="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key-value</a:t>
            </a:r>
            <a:r>
              <a:rPr lang="zh-CN" altLang="en-US" dirty="0">
                <a:latin typeface="Arial" panose="020B0604020202020204" pitchFamily="34" charset="0"/>
                <a:cs typeface="Arial" panose="020B0604020202020204" pitchFamily="34" charset="0"/>
              </a:rPr>
              <a:t>分布式存储系统查询速度快、存放数据量大、支持高并发，非常适合通过主键进行查询，但不能进行复杂的条件查询</a:t>
            </a:r>
            <a:r>
              <a:rPr lang="zh-CN" altLang="en-US" dirty="0" smtClean="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a:p>
            <a:r>
              <a:rPr lang="zh-CN" altLang="en-US" dirty="0">
                <a:latin typeface="Arial" panose="020B0604020202020204" pitchFamily="34" charset="0"/>
                <a:cs typeface="Arial" panose="020B0604020202020204" pitchFamily="34" charset="0"/>
              </a:rPr>
              <a:t>如果辅以实时搜索引擎进行复杂条件检索、全文检索，就可以替代并发性能较低的</a:t>
            </a:r>
            <a:r>
              <a:rPr lang="en-US" altLang="zh-CN" dirty="0">
                <a:latin typeface="Arial" panose="020B0604020202020204" pitchFamily="34" charset="0"/>
                <a:cs typeface="Arial" panose="020B0604020202020204" pitchFamily="34" charset="0"/>
              </a:rPr>
              <a:t>MySQL</a:t>
            </a:r>
            <a:r>
              <a:rPr lang="zh-CN" altLang="en-US" dirty="0">
                <a:latin typeface="Arial" panose="020B0604020202020204" pitchFamily="34" charset="0"/>
                <a:cs typeface="Arial" panose="020B0604020202020204" pitchFamily="34" charset="0"/>
              </a:rPr>
              <a:t>等关系型数据库，达到高并发、高性能，节省几十倍服务器数 量的目的。以</a:t>
            </a:r>
            <a:r>
              <a:rPr lang="en-US" altLang="zh-CN" dirty="0" err="1" smtClean="0">
                <a:latin typeface="Arial" panose="020B0604020202020204" pitchFamily="34" charset="0"/>
                <a:cs typeface="Arial" panose="020B0604020202020204" pitchFamily="34" charset="0"/>
              </a:rPr>
              <a:t>MemcacheDB</a:t>
            </a:r>
            <a:r>
              <a:rPr lang="zh-CN" altLang="en-US" dirty="0" smtClean="0">
                <a:latin typeface="Arial" panose="020B0604020202020204" pitchFamily="34" charset="0"/>
                <a:cs typeface="Arial" panose="020B0604020202020204" pitchFamily="34" charset="0"/>
              </a:rPr>
              <a:t>为</a:t>
            </a:r>
            <a:r>
              <a:rPr lang="zh-CN" altLang="en-US" dirty="0">
                <a:latin typeface="Arial" panose="020B0604020202020204" pitchFamily="34" charset="0"/>
                <a:cs typeface="Arial" panose="020B0604020202020204" pitchFamily="34" charset="0"/>
              </a:rPr>
              <a:t>代表的</a:t>
            </a:r>
            <a:r>
              <a:rPr lang="en-US" altLang="zh-CN" dirty="0">
                <a:latin typeface="Arial" panose="020B0604020202020204" pitchFamily="34" charset="0"/>
                <a:cs typeface="Arial" panose="020B0604020202020204" pitchFamily="34" charset="0"/>
              </a:rPr>
              <a:t>key-value</a:t>
            </a:r>
            <a:r>
              <a:rPr lang="zh-CN" altLang="en-US" dirty="0">
                <a:latin typeface="Arial" panose="020B0604020202020204" pitchFamily="34" charset="0"/>
                <a:cs typeface="Arial" panose="020B0604020202020204" pitchFamily="34" charset="0"/>
              </a:rPr>
              <a:t>分布式存储，在上万并发连接下，轻松地完成高速查询。</a:t>
            </a:r>
          </a:p>
        </p:txBody>
      </p:sp>
    </p:spTree>
    <p:extLst>
      <p:ext uri="{BB962C8B-B14F-4D97-AF65-F5344CB8AC3E}">
        <p14:creationId xmlns:p14="http://schemas.microsoft.com/office/powerpoint/2010/main" val="27610090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key-value</a:t>
            </a:r>
            <a:r>
              <a:rPr lang="zh-CN" altLang="en-US" dirty="0"/>
              <a:t>数据库的优点（以</a:t>
            </a:r>
            <a:r>
              <a:rPr lang="en-US" altLang="zh-CN" dirty="0" err="1"/>
              <a:t>redis</a:t>
            </a:r>
            <a:r>
              <a:rPr lang="zh-CN" altLang="en-US" dirty="0"/>
              <a:t>为例）</a:t>
            </a:r>
          </a:p>
        </p:txBody>
      </p:sp>
      <p:sp>
        <p:nvSpPr>
          <p:cNvPr id="3" name="内容占位符 2"/>
          <p:cNvSpPr>
            <a:spLocks noGrp="1"/>
          </p:cNvSpPr>
          <p:nvPr>
            <p:ph idx="1"/>
          </p:nvPr>
        </p:nvSpPr>
        <p:spPr/>
        <p:txBody>
          <a:bodyPr>
            <a:normAutofit/>
          </a:bodyPr>
          <a:lstStyle/>
          <a:p>
            <a:r>
              <a:rPr lang="en-US" altLang="zh-CN" dirty="0" smtClean="0"/>
              <a:t>1</a:t>
            </a:r>
            <a:r>
              <a:rPr lang="zh-CN" altLang="en-US" dirty="0"/>
              <a:t>、</a:t>
            </a:r>
            <a:r>
              <a:rPr lang="en-US" altLang="zh-CN" dirty="0" err="1"/>
              <a:t>Redis</a:t>
            </a:r>
            <a:r>
              <a:rPr lang="zh-CN" altLang="en-US" dirty="0"/>
              <a:t>将数据库完全保存在内存中，仅使用磁盘进行持久化。</a:t>
            </a:r>
          </a:p>
          <a:p>
            <a:r>
              <a:rPr lang="en-US" altLang="zh-CN" dirty="0"/>
              <a:t>2</a:t>
            </a:r>
            <a:r>
              <a:rPr lang="zh-CN" altLang="en-US" dirty="0"/>
              <a:t>、相比于其他键值数据库，</a:t>
            </a:r>
            <a:r>
              <a:rPr lang="en-US" altLang="zh-CN" dirty="0" err="1"/>
              <a:t>Redis</a:t>
            </a:r>
            <a:r>
              <a:rPr lang="zh-CN" altLang="en-US" dirty="0"/>
              <a:t>有相对丰富的数据结构。</a:t>
            </a:r>
          </a:p>
          <a:p>
            <a:r>
              <a:rPr lang="en-US" altLang="zh-CN" dirty="0"/>
              <a:t>3</a:t>
            </a:r>
            <a:r>
              <a:rPr lang="zh-CN" altLang="en-US" dirty="0"/>
              <a:t>、</a:t>
            </a:r>
            <a:r>
              <a:rPr lang="en-US" altLang="zh-CN" dirty="0" err="1"/>
              <a:t>Redis</a:t>
            </a:r>
            <a:r>
              <a:rPr lang="zh-CN" altLang="en-US" dirty="0"/>
              <a:t>可以将数据复制到任意数量的从机中。</a:t>
            </a:r>
          </a:p>
          <a:p>
            <a:r>
              <a:rPr lang="en-US" altLang="zh-CN" dirty="0"/>
              <a:t>4</a:t>
            </a:r>
            <a:r>
              <a:rPr lang="zh-CN" altLang="en-US" dirty="0"/>
              <a:t>、快。每秒可以执行大约</a:t>
            </a:r>
            <a:r>
              <a:rPr lang="en-US" altLang="zh-CN" dirty="0"/>
              <a:t>110000</a:t>
            </a:r>
            <a:r>
              <a:rPr lang="zh-CN" altLang="en-US" dirty="0"/>
              <a:t>次设置</a:t>
            </a:r>
            <a:r>
              <a:rPr lang="en-US" altLang="zh-CN" dirty="0"/>
              <a:t>(set)</a:t>
            </a:r>
            <a:r>
              <a:rPr lang="zh-CN" altLang="en-US" dirty="0"/>
              <a:t>操作，每秒大约可执行</a:t>
            </a:r>
            <a:r>
              <a:rPr lang="en-US" altLang="zh-CN" dirty="0"/>
              <a:t>81000</a:t>
            </a:r>
            <a:r>
              <a:rPr lang="zh-CN" altLang="en-US" dirty="0"/>
              <a:t>次读取</a:t>
            </a:r>
            <a:r>
              <a:rPr lang="en-US" altLang="zh-CN" dirty="0"/>
              <a:t>(get)</a:t>
            </a:r>
            <a:r>
              <a:rPr lang="zh-CN" altLang="en-US" dirty="0"/>
              <a:t>操作</a:t>
            </a:r>
            <a:r>
              <a:rPr lang="en-US" altLang="zh-CN" dirty="0"/>
              <a:t>.</a:t>
            </a:r>
          </a:p>
          <a:p>
            <a:r>
              <a:rPr lang="en-US" altLang="zh-CN" dirty="0"/>
              <a:t>5</a:t>
            </a:r>
            <a:r>
              <a:rPr lang="zh-CN" altLang="en-US" dirty="0"/>
              <a:t>、支持丰富的数据类型。</a:t>
            </a:r>
            <a:r>
              <a:rPr lang="en-US" altLang="zh-CN" dirty="0" err="1"/>
              <a:t>Redis</a:t>
            </a:r>
            <a:r>
              <a:rPr lang="zh-CN" altLang="en-US" dirty="0"/>
              <a:t>有</a:t>
            </a:r>
            <a:r>
              <a:rPr lang="en-US" altLang="zh-CN" dirty="0"/>
              <a:t>5</a:t>
            </a:r>
            <a:r>
              <a:rPr lang="zh-CN" altLang="en-US" dirty="0"/>
              <a:t>种数据类型。</a:t>
            </a:r>
          </a:p>
          <a:p>
            <a:r>
              <a:rPr lang="en-US" altLang="zh-CN" dirty="0"/>
              <a:t>6</a:t>
            </a:r>
            <a:r>
              <a:rPr lang="zh-CN" altLang="en-US" dirty="0"/>
              <a:t>、操作具有原子性。所有</a:t>
            </a:r>
            <a:r>
              <a:rPr lang="en-US" altLang="zh-CN" dirty="0" err="1"/>
              <a:t>Redis</a:t>
            </a:r>
            <a:r>
              <a:rPr lang="zh-CN" altLang="en-US" dirty="0"/>
              <a:t>操作都是原子操作，这确保了两个客户端并发访问，</a:t>
            </a:r>
            <a:r>
              <a:rPr lang="en-US" altLang="zh-CN" dirty="0" err="1"/>
              <a:t>Redis</a:t>
            </a:r>
            <a:r>
              <a:rPr lang="zh-CN" altLang="en-US" dirty="0"/>
              <a:t>服务器能接收更新的值。</a:t>
            </a:r>
          </a:p>
          <a:p>
            <a:r>
              <a:rPr lang="en-US" altLang="zh-CN" dirty="0"/>
              <a:t>7</a:t>
            </a:r>
            <a:r>
              <a:rPr lang="zh-CN" altLang="en-US" dirty="0"/>
              <a:t>、多实用工具。</a:t>
            </a:r>
            <a:r>
              <a:rPr lang="en-US" altLang="zh-CN" dirty="0" err="1"/>
              <a:t>Redis</a:t>
            </a:r>
            <a:r>
              <a:rPr lang="zh-CN" altLang="en-US" dirty="0"/>
              <a:t>可用于多种用例，如：缓存，消息队列</a:t>
            </a:r>
            <a:r>
              <a:rPr lang="en-US" altLang="zh-CN" dirty="0"/>
              <a:t>(</a:t>
            </a:r>
            <a:r>
              <a:rPr lang="zh-CN" altLang="en-US" dirty="0"/>
              <a:t>支持发布和订阅</a:t>
            </a:r>
            <a:r>
              <a:rPr lang="en-US" altLang="zh-CN" dirty="0"/>
              <a:t>)</a:t>
            </a:r>
            <a:r>
              <a:rPr lang="zh-CN" altLang="en-US" dirty="0"/>
              <a:t>，应用程序中的任何短期数据，如：</a:t>
            </a:r>
            <a:r>
              <a:rPr lang="en-US" altLang="zh-CN" dirty="0"/>
              <a:t>session</a:t>
            </a:r>
            <a:r>
              <a:rPr lang="zh-CN" altLang="en-US" dirty="0"/>
              <a:t>等。</a:t>
            </a:r>
          </a:p>
        </p:txBody>
      </p:sp>
    </p:spTree>
    <p:extLst>
      <p:ext uri="{BB962C8B-B14F-4D97-AF65-F5344CB8AC3E}">
        <p14:creationId xmlns:p14="http://schemas.microsoft.com/office/powerpoint/2010/main" val="35462257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latin typeface="微软雅黑" panose="020B0503020204020204" charset="-122"/>
                <a:ea typeface="微软雅黑" panose="020B0503020204020204" charset="-122"/>
                <a:cs typeface="微软雅黑" panose="020B0503020204020204" charset="-122"/>
              </a:rPr>
              <a:t>列式数据库</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a:xfrm>
            <a:off x="713370" y="1250583"/>
            <a:ext cx="10792968" cy="3503104"/>
          </a:xfrm>
        </p:spPr>
        <p:txBody>
          <a:bodyPr>
            <a:noAutofit/>
          </a:bodyPr>
          <a:lstStyle/>
          <a:p>
            <a:pPr>
              <a:lnSpc>
                <a:spcPct val="125000"/>
              </a:lnSpc>
            </a:pPr>
            <a:r>
              <a:rPr lang="zh-CN" altLang="en-US" sz="2800" dirty="0" smtClean="0">
                <a:latin typeface="微软雅黑" panose="020B0503020204020204" charset="-122"/>
                <a:ea typeface="微软雅黑" panose="020B0503020204020204" charset="-122"/>
                <a:cs typeface="微软雅黑" panose="020B0503020204020204" charset="-122"/>
              </a:rPr>
              <a:t>列式数据库基于列式存储的文件存储格局，兼具</a:t>
            </a:r>
            <a:r>
              <a:rPr lang="en-US" altLang="zh-CN" sz="2800" dirty="0" smtClean="0">
                <a:latin typeface="微软雅黑" panose="020B0503020204020204" charset="-122"/>
                <a:ea typeface="微软雅黑" panose="020B0503020204020204" charset="-122"/>
                <a:cs typeface="微软雅黑" panose="020B0503020204020204" charset="-122"/>
              </a:rPr>
              <a:t>NoSQL</a:t>
            </a:r>
            <a:r>
              <a:rPr lang="zh-CN" altLang="en-US" sz="2800" dirty="0" smtClean="0">
                <a:latin typeface="微软雅黑" panose="020B0503020204020204" charset="-122"/>
                <a:ea typeface="微软雅黑" panose="020B0503020204020204" charset="-122"/>
                <a:cs typeface="微软雅黑" panose="020B0503020204020204" charset="-122"/>
              </a:rPr>
              <a:t>和传统数据库的一些优点 </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25000"/>
              </a:lnSpc>
            </a:pPr>
            <a:r>
              <a:rPr lang="en-US" altLang="zh-CN" sz="2800" dirty="0" err="1">
                <a:latin typeface="微软雅黑" panose="020B0503020204020204" charset="-122"/>
                <a:ea typeface="微软雅黑" panose="020B0503020204020204" charset="-122"/>
                <a:cs typeface="微软雅黑" panose="020B0503020204020204" charset="-122"/>
              </a:rPr>
              <a:t>BigTable</a:t>
            </a: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smtClean="0">
                <a:latin typeface="微软雅黑" panose="020B0503020204020204" charset="-122"/>
                <a:ea typeface="微软雅黑" panose="020B0503020204020204" charset="-122"/>
                <a:cs typeface="微软雅黑" panose="020B0503020204020204" charset="-122"/>
              </a:rPr>
              <a:t>的数据模型本质上是一个 三维映射表，其最基础的存储单元由行主键、列主键、时间构成的三维主键唯一确定 </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25000"/>
              </a:lnSpc>
            </a:pPr>
            <a:r>
              <a:rPr lang="en-US" altLang="zh-CN" sz="2800" dirty="0" err="1">
                <a:latin typeface="微软雅黑" panose="020B0503020204020204" charset="-122"/>
                <a:ea typeface="微软雅黑" panose="020B0503020204020204" charset="-122"/>
                <a:cs typeface="微软雅黑" panose="020B0503020204020204" charset="-122"/>
              </a:rPr>
              <a:t>HBase</a:t>
            </a: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smtClean="0">
                <a:latin typeface="微软雅黑" panose="020B0503020204020204" charset="-122"/>
                <a:ea typeface="微软雅黑" panose="020B0503020204020204" charset="-122"/>
                <a:cs typeface="微软雅黑" panose="020B0503020204020204" charset="-122"/>
              </a:rPr>
              <a:t>是一个开源的非关系型分布式数据库 </a:t>
            </a: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smtClean="0">
                <a:latin typeface="微软雅黑" panose="020B0503020204020204" charset="-122"/>
                <a:ea typeface="微软雅黑" panose="020B0503020204020204" charset="-122"/>
                <a:cs typeface="微软雅黑" panose="020B0503020204020204" charset="-122"/>
              </a:rPr>
              <a:t>它参考了</a:t>
            </a:r>
            <a:r>
              <a:rPr lang="en-US" altLang="zh-CN" sz="2800" dirty="0" smtClean="0">
                <a:latin typeface="微软雅黑" panose="020B0503020204020204" charset="-122"/>
                <a:ea typeface="微软雅黑" panose="020B0503020204020204" charset="-122"/>
                <a:cs typeface="微软雅黑" panose="020B0503020204020204" charset="-122"/>
              </a:rPr>
              <a:t>Google </a:t>
            </a:r>
            <a:r>
              <a:rPr lang="zh-CN" altLang="en-US" sz="2800" dirty="0" smtClean="0">
                <a:latin typeface="微软雅黑" panose="020B0503020204020204" charset="-122"/>
                <a:ea typeface="微软雅黑" panose="020B0503020204020204" charset="-122"/>
                <a:cs typeface="微软雅黑" panose="020B0503020204020204" charset="-122"/>
              </a:rPr>
              <a:t>的</a:t>
            </a:r>
            <a:r>
              <a:rPr lang="en-US" altLang="zh-CN" sz="2800" dirty="0" err="1" smtClean="0">
                <a:latin typeface="微软雅黑" panose="020B0503020204020204" charset="-122"/>
                <a:ea typeface="微软雅黑" panose="020B0503020204020204" charset="-122"/>
                <a:cs typeface="微软雅黑" panose="020B0503020204020204" charset="-122"/>
              </a:rPr>
              <a:t>BigTable</a:t>
            </a:r>
            <a:r>
              <a:rPr lang="zh-CN" altLang="en-US" sz="2800" dirty="0" smtClean="0">
                <a:latin typeface="微软雅黑" panose="020B0503020204020204" charset="-122"/>
                <a:ea typeface="微软雅黑" panose="020B0503020204020204" charset="-122"/>
                <a:cs typeface="微软雅黑" panose="020B0503020204020204" charset="-122"/>
              </a:rPr>
              <a:t>模型</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25000"/>
              </a:lnSpc>
            </a:pPr>
            <a:r>
              <a:rPr lang="en-US" altLang="zh-CN" sz="2800" dirty="0" err="1">
                <a:latin typeface="微软雅黑" panose="020B0503020204020204" charset="-122"/>
                <a:ea typeface="微软雅黑" panose="020B0503020204020204" charset="-122"/>
                <a:cs typeface="微软雅黑" panose="020B0503020204020204" charset="-122"/>
              </a:rPr>
              <a:t>HBase</a:t>
            </a:r>
            <a:r>
              <a:rPr lang="zh-CN" altLang="en-US" sz="2800" dirty="0">
                <a:latin typeface="微软雅黑" panose="020B0503020204020204" charset="-122"/>
                <a:ea typeface="微软雅黑" panose="020B0503020204020204" charset="-122"/>
                <a:cs typeface="微软雅黑" panose="020B0503020204020204" charset="-122"/>
              </a:rPr>
              <a:t>以表的形式存放数据。表由行和列组成</a:t>
            </a: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每个列属于某个列簇</a:t>
            </a: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由行和列</a:t>
            </a:r>
            <a:r>
              <a:rPr lang="zh-CN" altLang="en-US" sz="2800" dirty="0" smtClean="0">
                <a:latin typeface="微软雅黑" panose="020B0503020204020204" charset="-122"/>
                <a:ea typeface="微软雅黑" panose="020B0503020204020204" charset="-122"/>
                <a:cs typeface="微软雅黑" panose="020B0503020204020204" charset="-122"/>
              </a:rPr>
              <a:t>确定</a:t>
            </a:r>
            <a:r>
              <a:rPr lang="zh-CN" altLang="en-US" sz="2800" dirty="0">
                <a:latin typeface="微软雅黑" panose="020B0503020204020204" charset="-122"/>
                <a:ea typeface="微软雅黑" panose="020B0503020204020204" charset="-122"/>
                <a:cs typeface="微软雅黑" panose="020B0503020204020204" charset="-122"/>
              </a:rPr>
              <a:t>的存储单元称为元素 </a:t>
            </a:r>
            <a:r>
              <a:rPr lang="zh-CN" altLang="en-US" sz="2800" dirty="0" smtClean="0">
                <a:latin typeface="微软雅黑" panose="020B0503020204020204" charset="-122"/>
                <a:ea typeface="微软雅黑" panose="020B0503020204020204" charset="-122"/>
                <a:cs typeface="微软雅黑" panose="020B0503020204020204" charset="-122"/>
              </a:rPr>
              <a:t> </a:t>
            </a: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25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25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25000"/>
              </a:lnSpc>
            </a:pPr>
            <a:endParaRPr lang="en-US"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normAutofit/>
          </a:bodyPr>
          <a:lstStyle/>
          <a:p>
            <a:r>
              <a:rPr lang="en-US" altLang="zh-CN" sz="2800" dirty="0"/>
              <a:t>MySQL</a:t>
            </a:r>
            <a:r>
              <a:rPr lang="zh-CN" altLang="en-US" sz="2800" dirty="0"/>
              <a:t>采用行存储，</a:t>
            </a:r>
            <a:r>
              <a:rPr lang="en-US" altLang="zh-CN" sz="2800" dirty="0" err="1"/>
              <a:t>HBase</a:t>
            </a:r>
            <a:r>
              <a:rPr lang="zh-CN" altLang="en-US" sz="2800" dirty="0"/>
              <a:t>是面向列的</a:t>
            </a:r>
            <a:r>
              <a:rPr lang="en-US" altLang="zh-CN" sz="2800" dirty="0" err="1"/>
              <a:t>NoSql</a:t>
            </a:r>
            <a:r>
              <a:rPr lang="zh-CN" altLang="en-US" sz="2800" dirty="0"/>
              <a:t>数据库</a:t>
            </a:r>
            <a:r>
              <a:rPr lang="zh-CN" altLang="en-US" sz="2800" dirty="0" smtClean="0"/>
              <a:t>，下面解释行</a:t>
            </a:r>
            <a:r>
              <a:rPr lang="zh-CN" altLang="en-US" sz="2800" dirty="0"/>
              <a:t>、列存储的</a:t>
            </a:r>
            <a:r>
              <a:rPr lang="zh-CN" altLang="en-US" sz="2800" dirty="0" smtClean="0"/>
              <a:t>区别</a:t>
            </a:r>
            <a:endParaRPr lang="en-US" altLang="zh-CN" sz="2800" dirty="0" smtClean="0"/>
          </a:p>
          <a:p>
            <a:r>
              <a:rPr lang="zh-CN" altLang="en-US" dirty="0"/>
              <a:t>假设有这样一张人员信息表：</a:t>
            </a:r>
            <a:endParaRPr lang="en-US" altLang="zh-CN" sz="2800" dirty="0" smtClean="0"/>
          </a:p>
          <a:p>
            <a:endParaRPr lang="zh-CN" altLang="en-US" sz="2800" dirty="0"/>
          </a:p>
        </p:txBody>
      </p:sp>
      <p:pic>
        <p:nvPicPr>
          <p:cNvPr id="4" name="Picture 2" descr="https://pic1.zhimg.com/80/v2-7de95c2fbc1f8f03348bc9cd73193388_144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9548" y="2785116"/>
            <a:ext cx="7562427" cy="316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342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normAutofit/>
          </a:bodyPr>
          <a:lstStyle/>
          <a:p>
            <a:r>
              <a:rPr lang="en-US" altLang="zh-CN" sz="2800" dirty="0"/>
              <a:t>MySQL</a:t>
            </a:r>
            <a:r>
              <a:rPr lang="zh-CN" altLang="en-US" sz="2800" dirty="0"/>
              <a:t>中要提前定义表结构，也就是说表共有多少列（属性）需要提前定义好，并且同时需要定义好每个列所占用的存储空间。数据以行为单位组织在一起的，假如某一行的某一列没有数据，也需要占用存储空间。</a:t>
            </a:r>
          </a:p>
          <a:p>
            <a:r>
              <a:rPr lang="en-US" altLang="zh-CN" sz="2800" dirty="0" err="1"/>
              <a:t>HBase</a:t>
            </a:r>
            <a:r>
              <a:rPr lang="zh-CN" altLang="en-US" sz="2800" dirty="0"/>
              <a:t>则是以列为单位存储数据，每一列就是一个</a:t>
            </a:r>
            <a:r>
              <a:rPr lang="en-US" altLang="zh-CN" sz="2800" dirty="0"/>
              <a:t>key-value</a:t>
            </a:r>
            <a:r>
              <a:rPr lang="zh-CN" altLang="en-US" sz="2800" dirty="0"/>
              <a:t>，</a:t>
            </a:r>
            <a:r>
              <a:rPr lang="en-US" altLang="zh-CN" sz="2800" dirty="0" err="1"/>
              <a:t>HBase</a:t>
            </a:r>
            <a:r>
              <a:rPr lang="zh-CN" altLang="en-US" sz="2800" dirty="0"/>
              <a:t>的表列（属性）不用提前定义，而且列可以动态扩展，比如人员信息表中需要添加一个新的“</a:t>
            </a:r>
            <a:r>
              <a:rPr lang="en-US" altLang="zh-CN" sz="2800" dirty="0"/>
              <a:t>address”</a:t>
            </a:r>
            <a:r>
              <a:rPr lang="zh-CN" altLang="en-US" sz="2800" dirty="0"/>
              <a:t>字段，</a:t>
            </a:r>
            <a:r>
              <a:rPr lang="en-US" altLang="zh-CN" sz="2800" dirty="0"/>
              <a:t>MySQL</a:t>
            </a:r>
            <a:r>
              <a:rPr lang="zh-CN" altLang="en-US" sz="2800" dirty="0"/>
              <a:t>需要提前</a:t>
            </a:r>
            <a:r>
              <a:rPr lang="en-US" altLang="zh-CN" sz="2800" dirty="0"/>
              <a:t>alter</a:t>
            </a:r>
            <a:r>
              <a:rPr lang="zh-CN" altLang="en-US" sz="2800" dirty="0"/>
              <a:t>表，</a:t>
            </a:r>
            <a:r>
              <a:rPr lang="en-US" altLang="zh-CN" sz="2800" dirty="0" err="1"/>
              <a:t>HBase</a:t>
            </a:r>
            <a:r>
              <a:rPr lang="zh-CN" altLang="en-US" sz="2800" dirty="0"/>
              <a:t>的话直接插入即可。</a:t>
            </a:r>
          </a:p>
          <a:p>
            <a:endParaRPr lang="zh-CN" altLang="en-US" sz="2800" dirty="0"/>
          </a:p>
        </p:txBody>
      </p:sp>
    </p:spTree>
    <p:extLst>
      <p:ext uri="{BB962C8B-B14F-4D97-AF65-F5344CB8AC3E}">
        <p14:creationId xmlns:p14="http://schemas.microsoft.com/office/powerpoint/2010/main" val="38617840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50" name="Picture 2" descr="https://pic4.zhimg.com/80/v2-1e0c028b1367021933982ea407513aff_144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2185" y="637308"/>
            <a:ext cx="7384162" cy="4932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608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r>
              <a:rPr lang="zh-CN" altLang="en-US" dirty="0"/>
              <a:t>上图简单的展示了数据在</a:t>
            </a:r>
            <a:r>
              <a:rPr lang="en-US" altLang="zh-CN" dirty="0"/>
              <a:t>MySQL</a:t>
            </a:r>
            <a:r>
              <a:rPr lang="zh-CN" altLang="en-US" dirty="0"/>
              <a:t>和</a:t>
            </a:r>
            <a:r>
              <a:rPr lang="en-US" altLang="zh-CN" dirty="0" err="1"/>
              <a:t>HBase</a:t>
            </a:r>
            <a:r>
              <a:rPr lang="zh-CN" altLang="en-US" dirty="0"/>
              <a:t>中存储</a:t>
            </a:r>
            <a:r>
              <a:rPr lang="zh-CN" altLang="en-US" dirty="0" smtClean="0"/>
              <a:t>差异，</a:t>
            </a:r>
            <a:r>
              <a:rPr lang="zh-CN" altLang="en-US" dirty="0"/>
              <a:t>可以看到即使第二条记录的</a:t>
            </a:r>
            <a:r>
              <a:rPr lang="en-US" altLang="zh-CN" dirty="0"/>
              <a:t>sex</a:t>
            </a:r>
            <a:r>
              <a:rPr lang="zh-CN" altLang="en-US" dirty="0"/>
              <a:t>字段为空，</a:t>
            </a:r>
            <a:r>
              <a:rPr lang="en-US" altLang="zh-CN" dirty="0"/>
              <a:t>MySQL</a:t>
            </a:r>
            <a:r>
              <a:rPr lang="zh-CN" altLang="en-US" dirty="0"/>
              <a:t>依然会为该字段保留空间，因为后续有可能会有</a:t>
            </a:r>
            <a:r>
              <a:rPr lang="en-US" altLang="zh-CN" dirty="0"/>
              <a:t>update</a:t>
            </a:r>
            <a:r>
              <a:rPr lang="zh-CN" altLang="en-US" dirty="0"/>
              <a:t>语句来更新该记录，补上</a:t>
            </a:r>
            <a:r>
              <a:rPr lang="en-US" altLang="zh-CN" dirty="0"/>
              <a:t>sex</a:t>
            </a:r>
            <a:r>
              <a:rPr lang="zh-CN" altLang="en-US" dirty="0"/>
              <a:t>内容</a:t>
            </a:r>
            <a:r>
              <a:rPr lang="zh-CN" altLang="en-US" dirty="0" smtClean="0"/>
              <a:t>。</a:t>
            </a:r>
            <a:endParaRPr lang="en-US" altLang="zh-CN" dirty="0" smtClean="0"/>
          </a:p>
          <a:p>
            <a:r>
              <a:rPr lang="zh-CN" altLang="en-US" dirty="0" smtClean="0"/>
              <a:t>而</a:t>
            </a:r>
            <a:r>
              <a:rPr lang="en-US" altLang="zh-CN" dirty="0" err="1"/>
              <a:t>HBase</a:t>
            </a:r>
            <a:r>
              <a:rPr lang="zh-CN" altLang="en-US" dirty="0"/>
              <a:t>则是把每一列都看做是一条记录，</a:t>
            </a:r>
            <a:r>
              <a:rPr lang="en-US" altLang="zh-CN" dirty="0"/>
              <a:t>row+</a:t>
            </a:r>
            <a:r>
              <a:rPr lang="zh-CN" altLang="en-US" dirty="0"/>
              <a:t>列名作为</a:t>
            </a:r>
            <a:r>
              <a:rPr lang="en-US" altLang="zh-CN" dirty="0"/>
              <a:t>key</a:t>
            </a:r>
            <a:r>
              <a:rPr lang="zh-CN" altLang="en-US" dirty="0"/>
              <a:t>，</a:t>
            </a:r>
            <a:r>
              <a:rPr lang="en-US" altLang="zh-CN" dirty="0"/>
              <a:t>data</a:t>
            </a:r>
            <a:r>
              <a:rPr lang="zh-CN" altLang="en-US" dirty="0"/>
              <a:t>作为</a:t>
            </a:r>
            <a:r>
              <a:rPr lang="en-US" altLang="zh-CN" dirty="0"/>
              <a:t>value</a:t>
            </a:r>
            <a:r>
              <a:rPr lang="zh-CN" altLang="en-US" dirty="0"/>
              <a:t>，依次存放。假如某一行的某一个列没有数据，则直接跳过该列。对于稀疏矩阵的大表，</a:t>
            </a:r>
            <a:r>
              <a:rPr lang="en-US" altLang="zh-CN" dirty="0" err="1"/>
              <a:t>HBase</a:t>
            </a:r>
            <a:r>
              <a:rPr lang="zh-CN" altLang="en-US" dirty="0"/>
              <a:t>能节省空间。</a:t>
            </a:r>
          </a:p>
        </p:txBody>
      </p:sp>
    </p:spTree>
    <p:extLst>
      <p:ext uri="{BB962C8B-B14F-4D97-AF65-F5344CB8AC3E}">
        <p14:creationId xmlns:p14="http://schemas.microsoft.com/office/powerpoint/2010/main" val="2217518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图数据库 </a:t>
            </a:r>
          </a:p>
        </p:txBody>
      </p:sp>
      <p:sp>
        <p:nvSpPr>
          <p:cNvPr id="3" name="内容占位符 2"/>
          <p:cNvSpPr>
            <a:spLocks noGrp="1"/>
          </p:cNvSpPr>
          <p:nvPr>
            <p:ph idx="1"/>
          </p:nvPr>
        </p:nvSpPr>
        <p:spPr/>
        <p:txBody>
          <a:bodyPr>
            <a:normAutofit/>
          </a:bodyPr>
          <a:lstStyle/>
          <a:p>
            <a:r>
              <a:rPr lang="zh-CN" altLang="en-US" dirty="0" smtClean="0"/>
              <a:t>图</a:t>
            </a:r>
            <a:r>
              <a:rPr lang="zh-CN" altLang="en-US" dirty="0"/>
              <a:t>数据库</a:t>
            </a:r>
            <a:r>
              <a:rPr lang="en-US" altLang="zh-CN" dirty="0"/>
              <a:t>(Graph database)</a:t>
            </a:r>
            <a:r>
              <a:rPr lang="zh-CN" altLang="en-US" dirty="0"/>
              <a:t>并非指存储图片的数据库，而是以图这种数据结构存储和查询数据</a:t>
            </a:r>
            <a:r>
              <a:rPr lang="zh-CN" altLang="en-US" dirty="0" smtClean="0"/>
              <a:t>。</a:t>
            </a:r>
            <a:endParaRPr lang="zh-CN" altLang="en-US" dirty="0"/>
          </a:p>
          <a:p>
            <a:r>
              <a:rPr lang="zh-CN" altLang="en-US" dirty="0" smtClean="0"/>
              <a:t>图数据库</a:t>
            </a:r>
            <a:r>
              <a:rPr lang="zh-CN" altLang="en-US" dirty="0"/>
              <a:t>是一种在线数据库管理系统，具有处理</a:t>
            </a:r>
            <a:r>
              <a:rPr lang="zh-CN" altLang="en-US" dirty="0" smtClean="0"/>
              <a:t>图数据模型</a:t>
            </a:r>
            <a:r>
              <a:rPr lang="zh-CN" altLang="en-US" dirty="0"/>
              <a:t>的创建，读取，更新和删除（</a:t>
            </a:r>
            <a:r>
              <a:rPr lang="en-US" altLang="zh-CN" dirty="0"/>
              <a:t>CRUD</a:t>
            </a:r>
            <a:r>
              <a:rPr lang="zh-CN" altLang="en-US" dirty="0"/>
              <a:t>）操作</a:t>
            </a:r>
            <a:r>
              <a:rPr lang="zh-CN" altLang="en-US" dirty="0" smtClean="0"/>
              <a:t>。</a:t>
            </a:r>
            <a:endParaRPr lang="zh-CN" altLang="en-US" dirty="0"/>
          </a:p>
          <a:p>
            <a:r>
              <a:rPr lang="zh-CN" altLang="en-US" dirty="0"/>
              <a:t>与其他数据库不同，关系在图数据库中占首要地位。这意味着应用程序不必使用外键或带外处理（如</a:t>
            </a:r>
            <a:r>
              <a:rPr lang="en-US" altLang="zh-CN" dirty="0" err="1"/>
              <a:t>MapReduce</a:t>
            </a:r>
            <a:r>
              <a:rPr lang="zh-CN" altLang="en-US" dirty="0"/>
              <a:t>）来推断数据连接</a:t>
            </a:r>
            <a:r>
              <a:rPr lang="zh-CN" altLang="en-US" dirty="0" smtClean="0"/>
              <a:t>。</a:t>
            </a:r>
            <a:endParaRPr lang="zh-CN" altLang="en-US" dirty="0"/>
          </a:p>
          <a:p>
            <a:r>
              <a:rPr lang="zh-CN" altLang="en-US" dirty="0"/>
              <a:t>与关系数据库或其他</a:t>
            </a:r>
            <a:r>
              <a:rPr lang="en-US" altLang="zh-CN" dirty="0"/>
              <a:t>NoSQL</a:t>
            </a:r>
            <a:r>
              <a:rPr lang="zh-CN" altLang="en-US" dirty="0"/>
              <a:t>数据库相比，图数据库的数据模型也更加简单，更具表现力</a:t>
            </a:r>
            <a:r>
              <a:rPr lang="zh-CN" altLang="en-US" dirty="0" smtClean="0"/>
              <a:t>。</a:t>
            </a:r>
            <a:endParaRPr lang="zh-CN" altLang="en-US" dirty="0"/>
          </a:p>
          <a:p>
            <a:r>
              <a:rPr lang="zh-CN" altLang="en-US" dirty="0" smtClean="0"/>
              <a:t>图数据库</a:t>
            </a:r>
            <a:r>
              <a:rPr lang="zh-CN" altLang="en-US" dirty="0"/>
              <a:t>是为与事务（</a:t>
            </a:r>
            <a:r>
              <a:rPr lang="en-US" altLang="zh-CN" dirty="0"/>
              <a:t>OLTP</a:t>
            </a:r>
            <a:r>
              <a:rPr lang="zh-CN" altLang="en-US" dirty="0"/>
              <a:t>）系统一起使用而构建的，并且在设计时考虑了事务完整性和操作可用性。</a:t>
            </a:r>
          </a:p>
        </p:txBody>
      </p:sp>
    </p:spTree>
    <p:extLst>
      <p:ext uri="{BB962C8B-B14F-4D97-AF65-F5344CB8AC3E}">
        <p14:creationId xmlns:p14="http://schemas.microsoft.com/office/powerpoint/2010/main" val="817835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r>
              <a:rPr lang="en-US" altLang="zh-CN" dirty="0"/>
              <a:t>NoSQL</a:t>
            </a:r>
            <a:r>
              <a:rPr lang="zh-CN" altLang="en-US" dirty="0"/>
              <a:t>数据库大致可以分为四类：</a:t>
            </a:r>
          </a:p>
          <a:p>
            <a:r>
              <a:rPr lang="zh-CN" altLang="en-US" dirty="0"/>
              <a:t>键值</a:t>
            </a:r>
            <a:r>
              <a:rPr lang="en-US" altLang="zh-CN" dirty="0"/>
              <a:t>(key/value)</a:t>
            </a:r>
            <a:r>
              <a:rPr lang="zh-CN" altLang="en-US" dirty="0"/>
              <a:t>数据库</a:t>
            </a:r>
          </a:p>
          <a:p>
            <a:r>
              <a:rPr lang="zh-CN" altLang="en-US" dirty="0"/>
              <a:t>列存储数据库</a:t>
            </a:r>
          </a:p>
          <a:p>
            <a:r>
              <a:rPr lang="zh-CN" altLang="en-US" dirty="0"/>
              <a:t>文档型数据库</a:t>
            </a:r>
          </a:p>
          <a:p>
            <a:r>
              <a:rPr lang="zh-CN" altLang="en-US" dirty="0"/>
              <a:t>图数据库</a:t>
            </a:r>
          </a:p>
        </p:txBody>
      </p:sp>
    </p:spTree>
    <p:extLst>
      <p:ext uri="{BB962C8B-B14F-4D97-AF65-F5344CB8AC3E}">
        <p14:creationId xmlns:p14="http://schemas.microsoft.com/office/powerpoint/2010/main" val="1748471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1896" y="1428251"/>
            <a:ext cx="5852159" cy="3794490"/>
          </a:xfrm>
          <a:prstGeom prst="rect">
            <a:avLst/>
          </a:prstGeom>
        </p:spPr>
      </p:pic>
      <p:sp>
        <p:nvSpPr>
          <p:cNvPr id="2" name="Title 1"/>
          <p:cNvSpPr>
            <a:spLocks noGrp="1"/>
          </p:cNvSpPr>
          <p:nvPr>
            <p:ph type="title"/>
          </p:nvPr>
        </p:nvSpPr>
        <p:spPr/>
        <p:txBody>
          <a:bodyPr>
            <a:normAutofit fontScale="90000"/>
          </a:bodyPr>
          <a:lstStyle/>
          <a:p>
            <a:r>
              <a:rPr lang="zh-CN" altLang="en-US" dirty="0" smtClean="0">
                <a:latin typeface="微软雅黑" panose="020B0503020204020204" charset="-122"/>
                <a:ea typeface="微软雅黑" panose="020B0503020204020204" charset="-122"/>
                <a:cs typeface="微软雅黑" panose="020B0503020204020204" charset="-122"/>
              </a:rPr>
              <a:t>数据分片与路由 </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a:xfrm>
            <a:off x="628015" y="1154430"/>
            <a:ext cx="5913755" cy="5055235"/>
          </a:xfrm>
        </p:spPr>
        <p:txBody>
          <a:bodyPr>
            <a:noAutofit/>
          </a:bodyPr>
          <a:lstStyle/>
          <a:p>
            <a:pPr>
              <a:lnSpc>
                <a:spcPct val="150000"/>
              </a:lnSpc>
            </a:pPr>
            <a:r>
              <a:rPr lang="zh-CN" altLang="en-US" sz="2600" dirty="0" smtClean="0">
                <a:latin typeface="微软雅黑" panose="020B0503020204020204" charset="-122"/>
                <a:ea typeface="微软雅黑" panose="020B0503020204020204" charset="-122"/>
                <a:cs typeface="微软雅黑" panose="020B0503020204020204" charset="-122"/>
              </a:rPr>
              <a:t>对于海量数据 </a:t>
            </a:r>
            <a:r>
              <a:rPr lang="en-US" altLang="zh-CN" sz="2600" dirty="0">
                <a:latin typeface="微软雅黑" panose="020B0503020204020204" charset="-122"/>
                <a:ea typeface="微软雅黑" panose="020B0503020204020204" charset="-122"/>
                <a:cs typeface="微软雅黑" panose="020B0503020204020204" charset="-122"/>
              </a:rPr>
              <a:t>,</a:t>
            </a:r>
            <a:r>
              <a:rPr lang="zh-CN" altLang="en-US" sz="2600" dirty="0" smtClean="0">
                <a:latin typeface="微软雅黑" panose="020B0503020204020204" charset="-122"/>
                <a:ea typeface="微软雅黑" panose="020B0503020204020204" charset="-122"/>
                <a:cs typeface="微软雅黑" panose="020B0503020204020204" charset="-122"/>
              </a:rPr>
              <a:t>将数据进行切分并分配到各个机器中的过程叫分片</a:t>
            </a:r>
            <a:r>
              <a:rPr lang="en-US" altLang="zh-CN" sz="2600" dirty="0" smtClean="0">
                <a:latin typeface="微软雅黑" panose="020B0503020204020204" charset="-122"/>
                <a:ea typeface="微软雅黑" panose="020B0503020204020204" charset="-122"/>
                <a:cs typeface="微软雅黑" panose="020B0503020204020204" charset="-122"/>
              </a:rPr>
              <a:t>(shard/partition)</a:t>
            </a:r>
            <a:r>
              <a:rPr lang="zh-CN" altLang="en-US" sz="2600" dirty="0" smtClean="0">
                <a:latin typeface="微软雅黑" panose="020B0503020204020204" charset="-122"/>
                <a:ea typeface="微软雅黑" panose="020B0503020204020204" charset="-122"/>
                <a:cs typeface="微软雅黑" panose="020B0503020204020204" charset="-122"/>
              </a:rPr>
              <a:t>，即将不同数据存放在不同节点 </a:t>
            </a:r>
            <a:endParaRPr lang="en-US" altLang="zh-CN" sz="26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600" dirty="0" smtClean="0">
                <a:latin typeface="微软雅黑" panose="020B0503020204020204" charset="-122"/>
                <a:ea typeface="微软雅黑" panose="020B0503020204020204" charset="-122"/>
                <a:cs typeface="微软雅黑" panose="020B0503020204020204" charset="-122"/>
              </a:rPr>
              <a:t>数据分片后，找到某条记录的存储位置称为数据路由 </a:t>
            </a:r>
            <a:r>
              <a:rPr lang="en-US" altLang="zh-CN" sz="2600" dirty="0">
                <a:latin typeface="微软雅黑" panose="020B0503020204020204" charset="-122"/>
                <a:ea typeface="微软雅黑" panose="020B0503020204020204" charset="-122"/>
                <a:cs typeface="微软雅黑" panose="020B0503020204020204" charset="-122"/>
              </a:rPr>
              <a:t>(routing) </a:t>
            </a:r>
            <a:endParaRPr lang="en-US" altLang="zh-CN" sz="26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600" dirty="0" smtClean="0">
                <a:latin typeface="微软雅黑" panose="020B0503020204020204" charset="-122"/>
                <a:ea typeface="微软雅黑" panose="020B0503020204020204" charset="-122"/>
                <a:cs typeface="微软雅黑" panose="020B0503020204020204" charset="-122"/>
              </a:rPr>
              <a:t>数据分片与路由的抽象模型如右图所示</a:t>
            </a:r>
            <a:endParaRPr lang="zh-CN" altLang="en-US" sz="26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260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6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sz="26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graphicFrame>
        <p:nvGraphicFramePr>
          <p:cNvPr id="4" name="内容占位符 3"/>
          <p:cNvGraphicFramePr>
            <a:graphicFrameLocks noGrp="1"/>
          </p:cNvGraphicFramePr>
          <p:nvPr>
            <p:ph idx="1"/>
            <p:extLst>
              <p:ext uri="{D42A27DB-BD31-4B8C-83A1-F6EECF244321}">
                <p14:modId xmlns:p14="http://schemas.microsoft.com/office/powerpoint/2010/main" val="1439380330"/>
              </p:ext>
            </p:extLst>
          </p:nvPr>
        </p:nvGraphicFramePr>
        <p:xfrm>
          <a:off x="809586" y="80716"/>
          <a:ext cx="10592890" cy="6677892"/>
        </p:xfrm>
        <a:graphic>
          <a:graphicData uri="http://schemas.openxmlformats.org/drawingml/2006/table">
            <a:tbl>
              <a:tblPr/>
              <a:tblGrid>
                <a:gridCol w="1661434">
                  <a:extLst>
                    <a:ext uri="{9D8B030D-6E8A-4147-A177-3AD203B41FA5}">
                      <a16:colId xmlns:a16="http://schemas.microsoft.com/office/drawing/2014/main" val="1339124065"/>
                    </a:ext>
                  </a:extLst>
                </a:gridCol>
                <a:gridCol w="1818861">
                  <a:extLst>
                    <a:ext uri="{9D8B030D-6E8A-4147-A177-3AD203B41FA5}">
                      <a16:colId xmlns:a16="http://schemas.microsoft.com/office/drawing/2014/main" val="1773033777"/>
                    </a:ext>
                  </a:extLst>
                </a:gridCol>
                <a:gridCol w="2875439">
                  <a:extLst>
                    <a:ext uri="{9D8B030D-6E8A-4147-A177-3AD203B41FA5}">
                      <a16:colId xmlns:a16="http://schemas.microsoft.com/office/drawing/2014/main" val="3654661935"/>
                    </a:ext>
                  </a:extLst>
                </a:gridCol>
                <a:gridCol w="2581144">
                  <a:extLst>
                    <a:ext uri="{9D8B030D-6E8A-4147-A177-3AD203B41FA5}">
                      <a16:colId xmlns:a16="http://schemas.microsoft.com/office/drawing/2014/main" val="1683473975"/>
                    </a:ext>
                  </a:extLst>
                </a:gridCol>
                <a:gridCol w="1656012">
                  <a:extLst>
                    <a:ext uri="{9D8B030D-6E8A-4147-A177-3AD203B41FA5}">
                      <a16:colId xmlns:a16="http://schemas.microsoft.com/office/drawing/2014/main" val="3759412017"/>
                    </a:ext>
                  </a:extLst>
                </a:gridCol>
              </a:tblGrid>
              <a:tr h="490708">
                <a:tc>
                  <a:txBody>
                    <a:bodyPr/>
                    <a:lstStyle/>
                    <a:p>
                      <a:r>
                        <a:rPr lang="zh-CN" altLang="en-US" sz="2400">
                          <a:effectLst/>
                          <a:latin typeface="黑体" panose="02010609060101010101" pitchFamily="49" charset="-122"/>
                          <a:ea typeface="黑体" panose="02010609060101010101" pitchFamily="49" charset="-122"/>
                        </a:rPr>
                        <a:t>分类</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AFAFA"/>
                    </a:solidFill>
                  </a:tcPr>
                </a:tc>
                <a:tc>
                  <a:txBody>
                    <a:bodyPr/>
                    <a:lstStyle/>
                    <a:p>
                      <a:r>
                        <a:rPr lang="zh-CN" altLang="en-US" sz="2400">
                          <a:effectLst/>
                          <a:latin typeface="黑体" panose="02010609060101010101" pitchFamily="49" charset="-122"/>
                          <a:ea typeface="黑体" panose="02010609060101010101" pitchFamily="49" charset="-122"/>
                        </a:rPr>
                        <a:t>数据模型</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AFAFA"/>
                    </a:solidFill>
                  </a:tcPr>
                </a:tc>
                <a:tc>
                  <a:txBody>
                    <a:bodyPr/>
                    <a:lstStyle/>
                    <a:p>
                      <a:r>
                        <a:rPr lang="zh-CN" altLang="en-US" sz="2400">
                          <a:effectLst/>
                          <a:latin typeface="黑体" panose="02010609060101010101" pitchFamily="49" charset="-122"/>
                          <a:ea typeface="黑体" panose="02010609060101010101" pitchFamily="49" charset="-122"/>
                        </a:rPr>
                        <a:t>优势</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AFAFA"/>
                    </a:solidFill>
                  </a:tcPr>
                </a:tc>
                <a:tc>
                  <a:txBody>
                    <a:bodyPr/>
                    <a:lstStyle/>
                    <a:p>
                      <a:r>
                        <a:rPr lang="zh-CN" altLang="en-US" sz="2400">
                          <a:effectLst/>
                          <a:latin typeface="黑体" panose="02010609060101010101" pitchFamily="49" charset="-122"/>
                          <a:ea typeface="黑体" panose="02010609060101010101" pitchFamily="49" charset="-122"/>
                        </a:rPr>
                        <a:t>劣势</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AFAFA"/>
                    </a:solidFill>
                  </a:tcPr>
                </a:tc>
                <a:tc>
                  <a:txBody>
                    <a:bodyPr/>
                    <a:lstStyle/>
                    <a:p>
                      <a:r>
                        <a:rPr lang="zh-CN" altLang="en-US" sz="2400">
                          <a:effectLst/>
                          <a:latin typeface="黑体" panose="02010609060101010101" pitchFamily="49" charset="-122"/>
                          <a:ea typeface="黑体" panose="02010609060101010101" pitchFamily="49" charset="-122"/>
                        </a:rPr>
                        <a:t>举例</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AFAFA"/>
                    </a:solidFill>
                  </a:tcPr>
                </a:tc>
                <a:extLst>
                  <a:ext uri="{0D108BD9-81ED-4DB2-BD59-A6C34878D82A}">
                    <a16:rowId xmlns:a16="http://schemas.microsoft.com/office/drawing/2014/main" val="1657893527"/>
                  </a:ext>
                </a:extLst>
              </a:tr>
              <a:tr h="1642804">
                <a:tc>
                  <a:txBody>
                    <a:bodyPr/>
                    <a:lstStyle/>
                    <a:p>
                      <a:r>
                        <a:rPr lang="zh-CN" altLang="en-US" sz="2400">
                          <a:effectLst/>
                          <a:latin typeface="黑体" panose="02010609060101010101" pitchFamily="49" charset="-122"/>
                          <a:ea typeface="黑体" panose="02010609060101010101" pitchFamily="49" charset="-122"/>
                        </a:rPr>
                        <a:t>键值数据库</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zh-CN" altLang="en-US" sz="2400">
                          <a:effectLst/>
                          <a:latin typeface="黑体" panose="02010609060101010101" pitchFamily="49" charset="-122"/>
                          <a:ea typeface="黑体" panose="02010609060101010101" pitchFamily="49" charset="-122"/>
                        </a:rPr>
                        <a:t>哈希表</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zh-CN" altLang="en-US" sz="2400">
                          <a:effectLst/>
                          <a:latin typeface="黑体" panose="02010609060101010101" pitchFamily="49" charset="-122"/>
                          <a:ea typeface="黑体" panose="02010609060101010101" pitchFamily="49" charset="-122"/>
                        </a:rPr>
                        <a:t>查找速度快</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zh-CN" altLang="en-US" sz="2400">
                          <a:effectLst/>
                          <a:latin typeface="黑体" panose="02010609060101010101" pitchFamily="49" charset="-122"/>
                          <a:ea typeface="黑体" panose="02010609060101010101" pitchFamily="49" charset="-122"/>
                        </a:rPr>
                        <a:t>数据无结构化，通常只被当作字符串或者二进制数据</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en-US" sz="2400">
                          <a:effectLst/>
                          <a:latin typeface="黑体" panose="02010609060101010101" pitchFamily="49" charset="-122"/>
                          <a:ea typeface="黑体" panose="02010609060101010101" pitchFamily="49" charset="-122"/>
                        </a:rPr>
                        <a:t>Redis</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3765690799"/>
                  </a:ext>
                </a:extLst>
              </a:tr>
              <a:tr h="1258772">
                <a:tc>
                  <a:txBody>
                    <a:bodyPr/>
                    <a:lstStyle/>
                    <a:p>
                      <a:r>
                        <a:rPr lang="zh-CN" altLang="en-US" sz="2400">
                          <a:effectLst/>
                          <a:latin typeface="黑体" panose="02010609060101010101" pitchFamily="49" charset="-122"/>
                          <a:ea typeface="黑体" panose="02010609060101010101" pitchFamily="49" charset="-122"/>
                        </a:rPr>
                        <a:t>列存储数据库</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zh-CN" altLang="en-US" sz="2400">
                          <a:effectLst/>
                          <a:latin typeface="黑体" panose="02010609060101010101" pitchFamily="49" charset="-122"/>
                          <a:ea typeface="黑体" panose="02010609060101010101" pitchFamily="49" charset="-122"/>
                        </a:rPr>
                        <a:t>列式数据存储</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zh-CN" altLang="en-US" sz="2400">
                          <a:effectLst/>
                          <a:latin typeface="黑体" panose="02010609060101010101" pitchFamily="49" charset="-122"/>
                          <a:ea typeface="黑体" panose="02010609060101010101" pitchFamily="49" charset="-122"/>
                        </a:rPr>
                        <a:t>查找速度快；支持分布横向扩展；数据压缩率高</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zh-CN" altLang="en-US" sz="2400">
                          <a:effectLst/>
                          <a:latin typeface="黑体" panose="02010609060101010101" pitchFamily="49" charset="-122"/>
                          <a:ea typeface="黑体" panose="02010609060101010101" pitchFamily="49" charset="-122"/>
                        </a:rPr>
                        <a:t>功能相对受限</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en-US" sz="2400">
                          <a:effectLst/>
                          <a:latin typeface="黑体" panose="02010609060101010101" pitchFamily="49" charset="-122"/>
                          <a:ea typeface="黑体" panose="02010609060101010101" pitchFamily="49" charset="-122"/>
                        </a:rPr>
                        <a:t>HBase</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40679469"/>
                  </a:ext>
                </a:extLst>
              </a:tr>
              <a:tr h="1642804">
                <a:tc>
                  <a:txBody>
                    <a:bodyPr/>
                    <a:lstStyle/>
                    <a:p>
                      <a:r>
                        <a:rPr lang="zh-CN" altLang="en-US" sz="2400">
                          <a:effectLst/>
                          <a:latin typeface="黑体" panose="02010609060101010101" pitchFamily="49" charset="-122"/>
                          <a:ea typeface="黑体" panose="02010609060101010101" pitchFamily="49" charset="-122"/>
                        </a:rPr>
                        <a:t>文档型数据库</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zh-CN" altLang="en-US" sz="2400">
                          <a:effectLst/>
                          <a:latin typeface="黑体" panose="02010609060101010101" pitchFamily="49" charset="-122"/>
                          <a:ea typeface="黑体" panose="02010609060101010101" pitchFamily="49" charset="-122"/>
                        </a:rPr>
                        <a:t>键值对扩展</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zh-CN" altLang="en-US" sz="2400">
                          <a:effectLst/>
                          <a:latin typeface="黑体" panose="02010609060101010101" pitchFamily="49" charset="-122"/>
                          <a:ea typeface="黑体" panose="02010609060101010101" pitchFamily="49" charset="-122"/>
                        </a:rPr>
                        <a:t>数据结构要求不严格；表结构可变；不需要预先定义表结构</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zh-CN" altLang="en-US" sz="2400">
                          <a:effectLst/>
                          <a:latin typeface="黑体" panose="02010609060101010101" pitchFamily="49" charset="-122"/>
                          <a:ea typeface="黑体" panose="02010609060101010101" pitchFamily="49" charset="-122"/>
                        </a:rPr>
                        <a:t>查询性能不高，缺乏统一的查询语法</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en-US" sz="2400">
                          <a:effectLst/>
                          <a:latin typeface="黑体" panose="02010609060101010101" pitchFamily="49" charset="-122"/>
                          <a:ea typeface="黑体" panose="02010609060101010101" pitchFamily="49" charset="-122"/>
                        </a:rPr>
                        <a:t>MongoDB</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595814227"/>
                  </a:ext>
                </a:extLst>
              </a:tr>
              <a:tr h="1642804">
                <a:tc>
                  <a:txBody>
                    <a:bodyPr/>
                    <a:lstStyle/>
                    <a:p>
                      <a:r>
                        <a:rPr lang="zh-CN" altLang="en-US" sz="2400">
                          <a:effectLst/>
                          <a:latin typeface="黑体" panose="02010609060101010101" pitchFamily="49" charset="-122"/>
                          <a:ea typeface="黑体" panose="02010609060101010101" pitchFamily="49" charset="-122"/>
                        </a:rPr>
                        <a:t>图数据库</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zh-CN" altLang="en-US" sz="2400">
                          <a:effectLst/>
                          <a:latin typeface="黑体" panose="02010609060101010101" pitchFamily="49" charset="-122"/>
                          <a:ea typeface="黑体" panose="02010609060101010101" pitchFamily="49" charset="-122"/>
                        </a:rPr>
                        <a:t>节点和关系组成的图</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zh-CN" altLang="en-US" sz="2400">
                          <a:effectLst/>
                          <a:latin typeface="黑体" panose="02010609060101010101" pitchFamily="49" charset="-122"/>
                          <a:ea typeface="黑体" panose="02010609060101010101" pitchFamily="49" charset="-122"/>
                        </a:rPr>
                        <a:t>利用图结构相关算法</a:t>
                      </a:r>
                      <a:r>
                        <a:rPr lang="en-US" altLang="zh-CN" sz="2400">
                          <a:effectLst/>
                          <a:latin typeface="黑体" panose="02010609060101010101" pitchFamily="49" charset="-122"/>
                          <a:ea typeface="黑体" panose="02010609060101010101" pitchFamily="49" charset="-122"/>
                        </a:rPr>
                        <a:t>(</a:t>
                      </a:r>
                      <a:r>
                        <a:rPr lang="zh-CN" altLang="en-US" sz="2400">
                          <a:effectLst/>
                          <a:latin typeface="黑体" panose="02010609060101010101" pitchFamily="49" charset="-122"/>
                          <a:ea typeface="黑体" panose="02010609060101010101" pitchFamily="49" charset="-122"/>
                        </a:rPr>
                        <a:t>最短路径、节点度关系查找等</a:t>
                      </a:r>
                      <a:r>
                        <a:rPr lang="en-US" altLang="zh-CN" sz="2400">
                          <a:effectLst/>
                          <a:latin typeface="黑体" panose="02010609060101010101" pitchFamily="49" charset="-122"/>
                          <a:ea typeface="黑体" panose="02010609060101010101" pitchFamily="49" charset="-122"/>
                        </a:rPr>
                        <a:t>)</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zh-CN" altLang="en-US" sz="2400">
                          <a:effectLst/>
                          <a:latin typeface="黑体" panose="02010609060101010101" pitchFamily="49" charset="-122"/>
                          <a:ea typeface="黑体" panose="02010609060101010101" pitchFamily="49" charset="-122"/>
                        </a:rPr>
                        <a:t>可能需要对整个图做计算，不利于图数据分布存储</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en-US" sz="2400" dirty="0">
                          <a:effectLst/>
                          <a:latin typeface="黑体" panose="02010609060101010101" pitchFamily="49" charset="-122"/>
                          <a:ea typeface="黑体" panose="02010609060101010101" pitchFamily="49" charset="-122"/>
                        </a:rPr>
                        <a:t>Neo4j、JanusGraph</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2691057988"/>
                  </a:ext>
                </a:extLst>
              </a:tr>
            </a:tbl>
          </a:graphicData>
        </a:graphic>
      </p:graphicFrame>
    </p:spTree>
    <p:extLst>
      <p:ext uri="{BB962C8B-B14F-4D97-AF65-F5344CB8AC3E}">
        <p14:creationId xmlns:p14="http://schemas.microsoft.com/office/powerpoint/2010/main" val="2170042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关系查询性能</a:t>
            </a:r>
            <a:r>
              <a:rPr lang="zh-CN" altLang="en-US" dirty="0" smtClean="0"/>
              <a:t>对比</a:t>
            </a:r>
            <a:endParaRPr lang="zh-CN" altLang="en-US" dirty="0"/>
          </a:p>
        </p:txBody>
      </p:sp>
      <p:sp>
        <p:nvSpPr>
          <p:cNvPr id="3" name="内容占位符 2"/>
          <p:cNvSpPr>
            <a:spLocks noGrp="1"/>
          </p:cNvSpPr>
          <p:nvPr>
            <p:ph idx="1"/>
          </p:nvPr>
        </p:nvSpPr>
        <p:spPr/>
        <p:txBody>
          <a:bodyPr/>
          <a:lstStyle/>
          <a:p>
            <a:r>
              <a:rPr lang="zh-CN" altLang="en-US" dirty="0" smtClean="0"/>
              <a:t>在</a:t>
            </a:r>
            <a:r>
              <a:rPr lang="zh-CN" altLang="en-US" dirty="0"/>
              <a:t>数据关系中心，图形数据库在查询速度方面非常高效，即使对于深度和复杂的查询也是如此</a:t>
            </a:r>
            <a:r>
              <a:rPr lang="zh-CN" altLang="en-US" dirty="0" smtClean="0"/>
              <a:t>。</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619930479"/>
              </p:ext>
            </p:extLst>
          </p:nvPr>
        </p:nvGraphicFramePr>
        <p:xfrm>
          <a:off x="1504121" y="2312202"/>
          <a:ext cx="9601200" cy="2880140"/>
        </p:xfrm>
        <a:graphic>
          <a:graphicData uri="http://schemas.openxmlformats.org/drawingml/2006/table">
            <a:tbl>
              <a:tblPr/>
              <a:tblGrid>
                <a:gridCol w="1129748">
                  <a:extLst>
                    <a:ext uri="{9D8B030D-6E8A-4147-A177-3AD203B41FA5}">
                      <a16:colId xmlns:a16="http://schemas.microsoft.com/office/drawing/2014/main" val="1654720487"/>
                    </a:ext>
                  </a:extLst>
                </a:gridCol>
                <a:gridCol w="3389243">
                  <a:extLst>
                    <a:ext uri="{9D8B030D-6E8A-4147-A177-3AD203B41FA5}">
                      <a16:colId xmlns:a16="http://schemas.microsoft.com/office/drawing/2014/main" val="1433305807"/>
                    </a:ext>
                  </a:extLst>
                </a:gridCol>
                <a:gridCol w="2681909">
                  <a:extLst>
                    <a:ext uri="{9D8B030D-6E8A-4147-A177-3AD203B41FA5}">
                      <a16:colId xmlns:a16="http://schemas.microsoft.com/office/drawing/2014/main" val="3583776225"/>
                    </a:ext>
                  </a:extLst>
                </a:gridCol>
                <a:gridCol w="2400300">
                  <a:extLst>
                    <a:ext uri="{9D8B030D-6E8A-4147-A177-3AD203B41FA5}">
                      <a16:colId xmlns:a16="http://schemas.microsoft.com/office/drawing/2014/main" val="1896446432"/>
                    </a:ext>
                  </a:extLst>
                </a:gridCol>
              </a:tblGrid>
              <a:tr h="576028">
                <a:tc>
                  <a:txBody>
                    <a:bodyPr/>
                    <a:lstStyle/>
                    <a:p>
                      <a:r>
                        <a:rPr lang="zh-CN" altLang="en-US" sz="2400">
                          <a:effectLst/>
                          <a:latin typeface="黑体" panose="02010609060101010101" pitchFamily="49" charset="-122"/>
                          <a:ea typeface="黑体" panose="02010609060101010101" pitchFamily="49" charset="-122"/>
                          <a:cs typeface="Arial" panose="020B0604020202020204" pitchFamily="34" charset="0"/>
                        </a:rPr>
                        <a:t>深度</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AFAFA"/>
                    </a:solidFill>
                  </a:tcPr>
                </a:tc>
                <a:tc>
                  <a:txBody>
                    <a:bodyPr/>
                    <a:lstStyle/>
                    <a:p>
                      <a:r>
                        <a:rPr lang="en-US" sz="2400">
                          <a:effectLst/>
                          <a:latin typeface="黑体" panose="02010609060101010101" pitchFamily="49" charset="-122"/>
                          <a:ea typeface="黑体" panose="02010609060101010101" pitchFamily="49" charset="-122"/>
                          <a:cs typeface="Arial" panose="020B0604020202020204" pitchFamily="34" charset="0"/>
                        </a:rPr>
                        <a:t>MySQL</a:t>
                      </a:r>
                      <a:r>
                        <a:rPr lang="zh-CN" altLang="en-US" sz="2400">
                          <a:effectLst/>
                          <a:latin typeface="黑体" panose="02010609060101010101" pitchFamily="49" charset="-122"/>
                          <a:ea typeface="黑体" panose="02010609060101010101" pitchFamily="49" charset="-122"/>
                          <a:cs typeface="Arial" panose="020B0604020202020204" pitchFamily="34" charset="0"/>
                        </a:rPr>
                        <a:t>执行时间</a:t>
                      </a:r>
                      <a:r>
                        <a:rPr lang="en-US" altLang="zh-CN" sz="2400">
                          <a:effectLst/>
                          <a:latin typeface="黑体" panose="02010609060101010101" pitchFamily="49" charset="-122"/>
                          <a:ea typeface="黑体" panose="02010609060101010101" pitchFamily="49" charset="-122"/>
                          <a:cs typeface="Arial" panose="020B0604020202020204" pitchFamily="34" charset="0"/>
                        </a:rPr>
                        <a:t>(</a:t>
                      </a:r>
                      <a:r>
                        <a:rPr lang="en-US" sz="2400">
                          <a:effectLst/>
                          <a:latin typeface="黑体" panose="02010609060101010101" pitchFamily="49" charset="-122"/>
                          <a:ea typeface="黑体" panose="02010609060101010101" pitchFamily="49" charset="-122"/>
                          <a:cs typeface="Arial" panose="020B0604020202020204" pitchFamily="34" charset="0"/>
                        </a:rPr>
                        <a:t>s)</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AFAFA"/>
                    </a:solidFill>
                  </a:tcPr>
                </a:tc>
                <a:tc>
                  <a:txBody>
                    <a:bodyPr/>
                    <a:lstStyle/>
                    <a:p>
                      <a:r>
                        <a:rPr lang="en-US" sz="2400">
                          <a:effectLst/>
                          <a:latin typeface="黑体" panose="02010609060101010101" pitchFamily="49" charset="-122"/>
                          <a:ea typeface="黑体" panose="02010609060101010101" pitchFamily="49" charset="-122"/>
                          <a:cs typeface="Arial" panose="020B0604020202020204" pitchFamily="34" charset="0"/>
                        </a:rPr>
                        <a:t>Neo4J</a:t>
                      </a:r>
                      <a:r>
                        <a:rPr lang="zh-CN" altLang="en-US" sz="2400">
                          <a:effectLst/>
                          <a:latin typeface="黑体" panose="02010609060101010101" pitchFamily="49" charset="-122"/>
                          <a:ea typeface="黑体" panose="02010609060101010101" pitchFamily="49" charset="-122"/>
                          <a:cs typeface="Arial" panose="020B0604020202020204" pitchFamily="34" charset="0"/>
                        </a:rPr>
                        <a:t>执行时间</a:t>
                      </a:r>
                      <a:r>
                        <a:rPr lang="en-US" altLang="zh-CN" sz="2400">
                          <a:effectLst/>
                          <a:latin typeface="黑体" panose="02010609060101010101" pitchFamily="49" charset="-122"/>
                          <a:ea typeface="黑体" panose="02010609060101010101" pitchFamily="49" charset="-122"/>
                          <a:cs typeface="Arial" panose="020B0604020202020204" pitchFamily="34" charset="0"/>
                        </a:rPr>
                        <a:t>(</a:t>
                      </a:r>
                      <a:r>
                        <a:rPr lang="en-US" sz="2400">
                          <a:effectLst/>
                          <a:latin typeface="黑体" panose="02010609060101010101" pitchFamily="49" charset="-122"/>
                          <a:ea typeface="黑体" panose="02010609060101010101" pitchFamily="49" charset="-122"/>
                          <a:cs typeface="Arial" panose="020B0604020202020204" pitchFamily="34" charset="0"/>
                        </a:rPr>
                        <a:t>s)</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AFAFA"/>
                    </a:solidFill>
                  </a:tcPr>
                </a:tc>
                <a:tc>
                  <a:txBody>
                    <a:bodyPr/>
                    <a:lstStyle/>
                    <a:p>
                      <a:r>
                        <a:rPr lang="zh-CN" altLang="en-US" sz="2400">
                          <a:effectLst/>
                          <a:latin typeface="黑体" panose="02010609060101010101" pitchFamily="49" charset="-122"/>
                          <a:ea typeface="黑体" panose="02010609060101010101" pitchFamily="49" charset="-122"/>
                          <a:cs typeface="Arial" panose="020B0604020202020204" pitchFamily="34" charset="0"/>
                        </a:rPr>
                        <a:t>返回记录数</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AFAFA"/>
                    </a:solidFill>
                  </a:tcPr>
                </a:tc>
                <a:extLst>
                  <a:ext uri="{0D108BD9-81ED-4DB2-BD59-A6C34878D82A}">
                    <a16:rowId xmlns:a16="http://schemas.microsoft.com/office/drawing/2014/main" val="3403449120"/>
                  </a:ext>
                </a:extLst>
              </a:tr>
              <a:tr h="576028">
                <a:tc>
                  <a:txBody>
                    <a:bodyPr/>
                    <a:lstStyle/>
                    <a:p>
                      <a:r>
                        <a:rPr lang="en-US" altLang="zh-CN" sz="2400">
                          <a:effectLst/>
                          <a:latin typeface="黑体" panose="02010609060101010101" pitchFamily="49" charset="-122"/>
                          <a:ea typeface="黑体" panose="02010609060101010101" pitchFamily="49" charset="-122"/>
                          <a:cs typeface="Arial" panose="020B0604020202020204" pitchFamily="34" charset="0"/>
                        </a:rPr>
                        <a:t>2</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en-US" altLang="zh-CN" sz="2400">
                          <a:effectLst/>
                          <a:latin typeface="黑体" panose="02010609060101010101" pitchFamily="49" charset="-122"/>
                          <a:ea typeface="黑体" panose="02010609060101010101" pitchFamily="49" charset="-122"/>
                          <a:cs typeface="Arial" panose="020B0604020202020204" pitchFamily="34" charset="0"/>
                        </a:rPr>
                        <a:t>0.016</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en-US" altLang="zh-CN" sz="2400">
                          <a:effectLst/>
                          <a:latin typeface="黑体" panose="02010609060101010101" pitchFamily="49" charset="-122"/>
                          <a:ea typeface="黑体" panose="02010609060101010101" pitchFamily="49" charset="-122"/>
                          <a:cs typeface="Arial" panose="020B0604020202020204" pitchFamily="34" charset="0"/>
                        </a:rPr>
                        <a:t>0.01</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en-US" altLang="zh-CN" sz="2400">
                          <a:effectLst/>
                          <a:latin typeface="黑体" panose="02010609060101010101" pitchFamily="49" charset="-122"/>
                          <a:ea typeface="黑体" panose="02010609060101010101" pitchFamily="49" charset="-122"/>
                          <a:cs typeface="Arial" panose="020B0604020202020204" pitchFamily="34" charset="0"/>
                        </a:rPr>
                        <a:t>~2500</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3225999238"/>
                  </a:ext>
                </a:extLst>
              </a:tr>
              <a:tr h="576028">
                <a:tc>
                  <a:txBody>
                    <a:bodyPr/>
                    <a:lstStyle/>
                    <a:p>
                      <a:r>
                        <a:rPr lang="en-US" altLang="zh-CN" sz="2400">
                          <a:effectLst/>
                          <a:latin typeface="黑体" panose="02010609060101010101" pitchFamily="49" charset="-122"/>
                          <a:ea typeface="黑体" panose="02010609060101010101" pitchFamily="49" charset="-122"/>
                          <a:cs typeface="Arial" panose="020B0604020202020204" pitchFamily="34" charset="0"/>
                        </a:rPr>
                        <a:t>3</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en-US" altLang="zh-CN" sz="2400">
                          <a:effectLst/>
                          <a:latin typeface="黑体" panose="02010609060101010101" pitchFamily="49" charset="-122"/>
                          <a:ea typeface="黑体" panose="02010609060101010101" pitchFamily="49" charset="-122"/>
                          <a:cs typeface="Arial" panose="020B0604020202020204" pitchFamily="34" charset="0"/>
                        </a:rPr>
                        <a:t>30.267</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en-US" altLang="zh-CN" sz="2400">
                          <a:effectLst/>
                          <a:latin typeface="黑体" panose="02010609060101010101" pitchFamily="49" charset="-122"/>
                          <a:ea typeface="黑体" panose="02010609060101010101" pitchFamily="49" charset="-122"/>
                          <a:cs typeface="Arial" panose="020B0604020202020204" pitchFamily="34" charset="0"/>
                        </a:rPr>
                        <a:t>0.168</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en-US" altLang="zh-CN" sz="2400">
                          <a:effectLst/>
                          <a:latin typeface="黑体" panose="02010609060101010101" pitchFamily="49" charset="-122"/>
                          <a:ea typeface="黑体" panose="02010609060101010101" pitchFamily="49" charset="-122"/>
                          <a:cs typeface="Arial" panose="020B0604020202020204" pitchFamily="34" charset="0"/>
                        </a:rPr>
                        <a:t>~110 000</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2204116883"/>
                  </a:ext>
                </a:extLst>
              </a:tr>
              <a:tr h="576028">
                <a:tc>
                  <a:txBody>
                    <a:bodyPr/>
                    <a:lstStyle/>
                    <a:p>
                      <a:r>
                        <a:rPr lang="en-US" altLang="zh-CN" sz="2400">
                          <a:effectLst/>
                          <a:latin typeface="黑体" panose="02010609060101010101" pitchFamily="49" charset="-122"/>
                          <a:ea typeface="黑体" panose="02010609060101010101" pitchFamily="49" charset="-122"/>
                          <a:cs typeface="Arial" panose="020B0604020202020204" pitchFamily="34" charset="0"/>
                        </a:rPr>
                        <a:t>4</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en-US" altLang="zh-CN" sz="2400">
                          <a:effectLst/>
                          <a:latin typeface="黑体" panose="02010609060101010101" pitchFamily="49" charset="-122"/>
                          <a:ea typeface="黑体" panose="02010609060101010101" pitchFamily="49" charset="-122"/>
                          <a:cs typeface="Arial" panose="020B0604020202020204" pitchFamily="34" charset="0"/>
                        </a:rPr>
                        <a:t>1543.505</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en-US" altLang="zh-CN" sz="2400">
                          <a:effectLst/>
                          <a:latin typeface="黑体" panose="02010609060101010101" pitchFamily="49" charset="-122"/>
                          <a:ea typeface="黑体" panose="02010609060101010101" pitchFamily="49" charset="-122"/>
                          <a:cs typeface="Arial" panose="020B0604020202020204" pitchFamily="34" charset="0"/>
                        </a:rPr>
                        <a:t>1.359</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en-US" altLang="zh-CN" sz="2400">
                          <a:effectLst/>
                          <a:latin typeface="黑体" panose="02010609060101010101" pitchFamily="49" charset="-122"/>
                          <a:ea typeface="黑体" panose="02010609060101010101" pitchFamily="49" charset="-122"/>
                          <a:cs typeface="Arial" panose="020B0604020202020204" pitchFamily="34" charset="0"/>
                        </a:rPr>
                        <a:t>~600 000</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3810790398"/>
                  </a:ext>
                </a:extLst>
              </a:tr>
              <a:tr h="576028">
                <a:tc>
                  <a:txBody>
                    <a:bodyPr/>
                    <a:lstStyle/>
                    <a:p>
                      <a:r>
                        <a:rPr lang="en-US" altLang="zh-CN" sz="2400">
                          <a:effectLst/>
                          <a:latin typeface="黑体" panose="02010609060101010101" pitchFamily="49" charset="-122"/>
                          <a:ea typeface="黑体" panose="02010609060101010101" pitchFamily="49" charset="-122"/>
                          <a:cs typeface="Arial" panose="020B0604020202020204" pitchFamily="34" charset="0"/>
                        </a:rPr>
                        <a:t>5</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zh-CN" altLang="en-US" sz="2400">
                          <a:effectLst/>
                          <a:latin typeface="黑体" panose="02010609060101010101" pitchFamily="49" charset="-122"/>
                          <a:ea typeface="黑体" panose="02010609060101010101" pitchFamily="49" charset="-122"/>
                          <a:cs typeface="Arial" panose="020B0604020202020204" pitchFamily="34" charset="0"/>
                        </a:rPr>
                        <a:t>未完成</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en-US" altLang="zh-CN" sz="2400">
                          <a:effectLst/>
                          <a:latin typeface="黑体" panose="02010609060101010101" pitchFamily="49" charset="-122"/>
                          <a:ea typeface="黑体" panose="02010609060101010101" pitchFamily="49" charset="-122"/>
                          <a:cs typeface="Arial" panose="020B0604020202020204" pitchFamily="34" charset="0"/>
                        </a:rPr>
                        <a:t>2.132</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en-US" altLang="zh-CN" sz="2400" dirty="0">
                          <a:effectLst/>
                          <a:latin typeface="黑体" panose="02010609060101010101" pitchFamily="49" charset="-122"/>
                          <a:ea typeface="黑体" panose="02010609060101010101" pitchFamily="49" charset="-122"/>
                          <a:cs typeface="Arial" panose="020B0604020202020204" pitchFamily="34" charset="0"/>
                        </a:rPr>
                        <a:t>~800 000</a:t>
                      </a:r>
                    </a:p>
                  </a:txBody>
                  <a:tcPr marL="88900" marR="88900" marT="50800" marB="5080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4089295119"/>
                  </a:ext>
                </a:extLst>
              </a:tr>
            </a:tbl>
          </a:graphicData>
        </a:graphic>
      </p:graphicFrame>
    </p:spTree>
    <p:extLst>
      <p:ext uri="{BB962C8B-B14F-4D97-AF65-F5344CB8AC3E}">
        <p14:creationId xmlns:p14="http://schemas.microsoft.com/office/powerpoint/2010/main" val="155576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7382" y="576471"/>
            <a:ext cx="10760363" cy="5671930"/>
          </a:xfrm>
        </p:spPr>
        <p:txBody>
          <a:bodyPr>
            <a:normAutofit/>
          </a:bodyPr>
          <a:lstStyle/>
          <a:p>
            <a:pPr>
              <a:lnSpc>
                <a:spcPct val="125000"/>
              </a:lnSpc>
            </a:pPr>
            <a:r>
              <a:rPr lang="zh-CN" altLang="en-US" dirty="0"/>
              <a:t>在深度为</a:t>
            </a:r>
            <a:r>
              <a:rPr lang="en-US" altLang="zh-CN" dirty="0"/>
              <a:t>2</a:t>
            </a:r>
            <a:r>
              <a:rPr lang="zh-CN" altLang="en-US" dirty="0"/>
              <a:t>时（即朋友的朋友），两种数据库性能相差不是很明显</a:t>
            </a:r>
            <a:r>
              <a:rPr lang="zh-CN" altLang="en-US" dirty="0" smtClean="0"/>
              <a:t>；</a:t>
            </a:r>
            <a:endParaRPr lang="en-US" altLang="zh-CN" dirty="0" smtClean="0"/>
          </a:p>
          <a:p>
            <a:pPr>
              <a:lnSpc>
                <a:spcPct val="125000"/>
              </a:lnSpc>
            </a:pPr>
            <a:r>
              <a:rPr lang="zh-CN" altLang="en-US" dirty="0" smtClean="0"/>
              <a:t>深度</a:t>
            </a:r>
            <a:r>
              <a:rPr lang="zh-CN" altLang="en-US" dirty="0"/>
              <a:t>为</a:t>
            </a:r>
            <a:r>
              <a:rPr lang="en-US" altLang="zh-CN" dirty="0"/>
              <a:t>3</a:t>
            </a:r>
            <a:r>
              <a:rPr lang="zh-CN" altLang="en-US" dirty="0"/>
              <a:t>时</a:t>
            </a:r>
            <a:r>
              <a:rPr lang="en-US" altLang="zh-CN" dirty="0"/>
              <a:t>(</a:t>
            </a:r>
            <a:r>
              <a:rPr lang="zh-CN" altLang="en-US" dirty="0"/>
              <a:t>即朋友的朋友的朋友</a:t>
            </a:r>
            <a:r>
              <a:rPr lang="en-US" altLang="zh-CN" dirty="0"/>
              <a:t>)</a:t>
            </a:r>
            <a:r>
              <a:rPr lang="zh-CN" altLang="en-US" dirty="0"/>
              <a:t>，很明显，关系型数据库的响应时间</a:t>
            </a:r>
            <a:r>
              <a:rPr lang="en-US" altLang="zh-CN" dirty="0"/>
              <a:t>30s</a:t>
            </a:r>
            <a:r>
              <a:rPr lang="zh-CN" altLang="en-US" dirty="0"/>
              <a:t>，已经变得不可接受了</a:t>
            </a:r>
            <a:r>
              <a:rPr lang="zh-CN" altLang="en-US" dirty="0" smtClean="0"/>
              <a:t>；</a:t>
            </a:r>
            <a:endParaRPr lang="en-US" altLang="zh-CN" dirty="0" smtClean="0"/>
          </a:p>
          <a:p>
            <a:pPr>
              <a:lnSpc>
                <a:spcPct val="125000"/>
              </a:lnSpc>
            </a:pPr>
            <a:r>
              <a:rPr lang="zh-CN" altLang="en-US" dirty="0" smtClean="0"/>
              <a:t>深度</a:t>
            </a:r>
            <a:r>
              <a:rPr lang="zh-CN" altLang="en-US" dirty="0"/>
              <a:t>到</a:t>
            </a:r>
            <a:r>
              <a:rPr lang="en-US" altLang="zh-CN" dirty="0"/>
              <a:t>4</a:t>
            </a:r>
            <a:r>
              <a:rPr lang="zh-CN" altLang="en-US" dirty="0"/>
              <a:t>时，关系数据库需要近半个小时才能返回结果，使其无法应用于在线系统</a:t>
            </a:r>
            <a:r>
              <a:rPr lang="zh-CN" altLang="en-US" dirty="0" smtClean="0"/>
              <a:t>；</a:t>
            </a:r>
            <a:endParaRPr lang="en-US" altLang="zh-CN" dirty="0" smtClean="0"/>
          </a:p>
          <a:p>
            <a:pPr>
              <a:lnSpc>
                <a:spcPct val="125000"/>
              </a:lnSpc>
            </a:pPr>
            <a:r>
              <a:rPr lang="zh-CN" altLang="en-US" dirty="0" smtClean="0"/>
              <a:t>深度</a:t>
            </a:r>
            <a:r>
              <a:rPr lang="zh-CN" altLang="en-US" dirty="0"/>
              <a:t>到</a:t>
            </a:r>
            <a:r>
              <a:rPr lang="en-US" altLang="zh-CN" dirty="0"/>
              <a:t>5</a:t>
            </a:r>
            <a:r>
              <a:rPr lang="zh-CN" altLang="en-US" dirty="0"/>
              <a:t>时，关系型数据库已经无法完成查询。而对于图数据库</a:t>
            </a:r>
            <a:r>
              <a:rPr lang="en-US" altLang="zh-CN" dirty="0"/>
              <a:t>Neo4J</a:t>
            </a:r>
            <a:r>
              <a:rPr lang="zh-CN" altLang="en-US" dirty="0"/>
              <a:t>，深度从</a:t>
            </a:r>
            <a:r>
              <a:rPr lang="en-US" altLang="zh-CN" dirty="0"/>
              <a:t>3</a:t>
            </a:r>
            <a:r>
              <a:rPr lang="zh-CN" altLang="en-US" dirty="0"/>
              <a:t>到</a:t>
            </a:r>
            <a:r>
              <a:rPr lang="en-US" altLang="zh-CN" dirty="0"/>
              <a:t>5</a:t>
            </a:r>
            <a:r>
              <a:rPr lang="zh-CN" altLang="en-US" dirty="0"/>
              <a:t>，其响应时间均在</a:t>
            </a:r>
            <a:r>
              <a:rPr lang="en-US" altLang="zh-CN" dirty="0"/>
              <a:t>3</a:t>
            </a:r>
            <a:r>
              <a:rPr lang="zh-CN" altLang="en-US" dirty="0"/>
              <a:t>秒以内。</a:t>
            </a:r>
          </a:p>
          <a:p>
            <a:pPr>
              <a:lnSpc>
                <a:spcPct val="125000"/>
              </a:lnSpc>
            </a:pPr>
            <a:r>
              <a:rPr lang="zh-CN" altLang="en-US" dirty="0"/>
              <a:t>可以看出，对于图数据库来说，数据量越大，越复杂的关联查询，约有利于体现其优势。从深度为</a:t>
            </a:r>
            <a:r>
              <a:rPr lang="en-US" altLang="zh-CN" dirty="0"/>
              <a:t>4/5</a:t>
            </a:r>
            <a:r>
              <a:rPr lang="zh-CN" altLang="en-US" dirty="0"/>
              <a:t>的查询结果我们可以看出，图数据库返回了整个社交网络一半以上的人数。</a:t>
            </a:r>
          </a:p>
          <a:p>
            <a:pPr>
              <a:lnSpc>
                <a:spcPct val="125000"/>
              </a:lnSpc>
            </a:pPr>
            <a:endParaRPr lang="zh-CN" altLang="en-US" dirty="0"/>
          </a:p>
        </p:txBody>
      </p:sp>
    </p:spTree>
    <p:extLst>
      <p:ext uri="{BB962C8B-B14F-4D97-AF65-F5344CB8AC3E}">
        <p14:creationId xmlns:p14="http://schemas.microsoft.com/office/powerpoint/2010/main" val="40632901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latin typeface="微软雅黑" panose="020B0503020204020204" charset="-122"/>
                <a:ea typeface="微软雅黑" panose="020B0503020204020204" charset="-122"/>
                <a:cs typeface="微软雅黑" panose="020B0503020204020204" charset="-122"/>
              </a:rPr>
              <a:t>图数据库 </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a:xfrm>
            <a:off x="641927" y="1333447"/>
            <a:ext cx="5467927" cy="4809574"/>
          </a:xfrm>
        </p:spPr>
        <p:txBody>
          <a:bodyPr>
            <a:noAutofit/>
          </a:bodyPr>
          <a:lstStyle/>
          <a:p>
            <a:pPr>
              <a:lnSpc>
                <a:spcPct val="125000"/>
              </a:lnSpc>
            </a:pPr>
            <a:r>
              <a:rPr lang="zh-CN" altLang="en-US" dirty="0">
                <a:latin typeface="微软雅黑" panose="020B0503020204020204" charset="-122"/>
                <a:ea typeface="微软雅黑" panose="020B0503020204020204" charset="-122"/>
                <a:cs typeface="微软雅黑" panose="020B0503020204020204" charset="-122"/>
              </a:rPr>
              <a:t>在图的领域并没有一套被广泛接受的术语</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存在着很多不同类型的图模型 </a:t>
            </a:r>
          </a:p>
          <a:p>
            <a:pPr>
              <a:lnSpc>
                <a:spcPct val="125000"/>
              </a:lnSpc>
            </a:pPr>
            <a:r>
              <a:rPr lang="en-US" dirty="0">
                <a:latin typeface="微软雅黑" panose="020B0503020204020204" charset="-122"/>
                <a:ea typeface="微软雅黑" panose="020B0503020204020204" charset="-122"/>
                <a:cs typeface="微软雅黑" panose="020B0503020204020204" charset="-122"/>
              </a:rPr>
              <a:t>属性图形模型(</a:t>
            </a:r>
            <a:r>
              <a:rPr lang="en-US" dirty="0" err="1">
                <a:latin typeface="微软雅黑" panose="020B0503020204020204" charset="-122"/>
                <a:ea typeface="微软雅黑" panose="020B0503020204020204" charset="-122"/>
                <a:cs typeface="微软雅黑" panose="020B0503020204020204" charset="-122"/>
              </a:rPr>
              <a:t>PropertyGraph</a:t>
            </a:r>
            <a:r>
              <a:rPr lang="en-US" dirty="0">
                <a:latin typeface="微软雅黑" panose="020B0503020204020204" charset="-122"/>
                <a:ea typeface="微软雅黑" panose="020B0503020204020204" charset="-122"/>
                <a:cs typeface="微软雅黑" panose="020B0503020204020204" charset="-122"/>
              </a:rPr>
              <a:t> Model) </a:t>
            </a:r>
          </a:p>
          <a:p>
            <a:pPr lvl="1">
              <a:lnSpc>
                <a:spcPct val="125000"/>
              </a:lnSpc>
              <a:buFont typeface="Wingdings" panose="05000000000000000000" pitchFamily="2" charset="2"/>
              <a:buChar char="ü"/>
            </a:pPr>
            <a:r>
              <a:rPr lang="en-US" sz="2400" dirty="0" smtClean="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节点</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即顶点</a:t>
            </a:r>
            <a:r>
              <a:rPr lang="en-US" altLang="zh-CN" sz="2400" dirty="0" smtClean="0">
                <a:latin typeface="微软雅黑" panose="020B0503020204020204" charset="-122"/>
                <a:ea typeface="微软雅黑" panose="020B0503020204020204" charset="-122"/>
                <a:cs typeface="微软雅黑" panose="020B0503020204020204" charset="-122"/>
              </a:rPr>
              <a:t>)</a:t>
            </a:r>
          </a:p>
          <a:p>
            <a:pPr lvl="1">
              <a:lnSpc>
                <a:spcPct val="125000"/>
              </a:lnSpc>
              <a:buFont typeface="Wingdings" panose="05000000000000000000" pitchFamily="2" charset="2"/>
              <a:buChar char="ü"/>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关系</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即边</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具有方向和类型</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标记和标向</a:t>
            </a:r>
            <a:r>
              <a:rPr lang="en-US" altLang="zh-CN" sz="2400" dirty="0" smtClean="0">
                <a:latin typeface="微软雅黑" panose="020B0503020204020204" charset="-122"/>
                <a:ea typeface="微软雅黑" panose="020B0503020204020204" charset="-122"/>
                <a:cs typeface="微软雅黑" panose="020B0503020204020204" charset="-122"/>
              </a:rPr>
              <a:t>)</a:t>
            </a:r>
          </a:p>
          <a:p>
            <a:pPr lvl="1">
              <a:lnSpc>
                <a:spcPct val="125000"/>
              </a:lnSpc>
              <a:buFont typeface="Wingdings" panose="05000000000000000000" pitchFamily="2" charset="2"/>
              <a:buChar char="ü"/>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节点和关系上面的属性</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即特性</a:t>
            </a:r>
            <a:r>
              <a:rPr lang="en-US" altLang="zh-CN" sz="2400" dirty="0" smtClean="0">
                <a:latin typeface="微软雅黑" panose="020B0503020204020204" charset="-122"/>
                <a:ea typeface="微软雅黑" panose="020B0503020204020204" charset="-122"/>
                <a:cs typeface="微软雅黑" panose="020B0503020204020204" charset="-122"/>
              </a:rPr>
              <a:t>)</a:t>
            </a:r>
          </a:p>
          <a:p>
            <a:pPr>
              <a:lnSpc>
                <a:spcPct val="125000"/>
              </a:lnSpc>
            </a:pPr>
            <a:r>
              <a:rPr lang="zh-CN" altLang="en-US" dirty="0">
                <a:latin typeface="微软雅黑" panose="020B0503020204020204" charset="-122"/>
                <a:ea typeface="微软雅黑" panose="020B0503020204020204" charset="-122"/>
                <a:cs typeface="微软雅黑" panose="020B0503020204020204" charset="-122"/>
              </a:rPr>
              <a:t>右图是一个</a:t>
            </a:r>
            <a:r>
              <a:rPr lang="zh-CN" altLang="en-US" dirty="0" smtClean="0">
                <a:latin typeface="微软雅黑" panose="020B0503020204020204" charset="-122"/>
                <a:ea typeface="微软雅黑" panose="020B0503020204020204" charset="-122"/>
                <a:cs typeface="微软雅黑" panose="020B0503020204020204" charset="-122"/>
              </a:rPr>
              <a:t>被标记的小型属性图 </a:t>
            </a:r>
            <a:endParaRPr lang="zh-CN" altLang="en-US" dirty="0">
              <a:latin typeface="微软雅黑" panose="020B0503020204020204" charset="-122"/>
              <a:ea typeface="微软雅黑" panose="020B0503020204020204" charset="-122"/>
              <a:cs typeface="微软雅黑" panose="020B0503020204020204" charset="-122"/>
            </a:endParaRPr>
          </a:p>
          <a:p>
            <a:pPr>
              <a:lnSpc>
                <a:spcPct val="125000"/>
              </a:lnSpc>
            </a:pPr>
            <a:endParaRPr lang="en-US" altLang="zh-CN" sz="2800" dirty="0">
              <a:latin typeface="微软雅黑" panose="020B0503020204020204" charset="-122"/>
              <a:ea typeface="微软雅黑" panose="020B0503020204020204" charset="-122"/>
              <a:cs typeface="微软雅黑" panose="020B0503020204020204" charset="-122"/>
            </a:endParaRPr>
          </a:p>
          <a:p>
            <a:pPr lvl="1">
              <a:lnSpc>
                <a:spcPct val="125000"/>
              </a:lnSpc>
              <a:buFont typeface="Wingdings" panose="05000000000000000000" pitchFamily="2" charset="2"/>
              <a:buChar char="ü"/>
            </a:pPr>
            <a:endParaRPr lang="en-US" altLang="zh-CN" sz="2400" dirty="0">
              <a:latin typeface="微软雅黑" panose="020B0503020204020204" charset="-122"/>
              <a:ea typeface="微软雅黑" panose="020B0503020204020204" charset="-122"/>
              <a:cs typeface="微软雅黑" panose="020B0503020204020204" charset="-122"/>
            </a:endParaRPr>
          </a:p>
          <a:p>
            <a:pPr lvl="1">
              <a:lnSpc>
                <a:spcPct val="125000"/>
              </a:lnSpc>
              <a:buFont typeface="Wingdings" panose="05000000000000000000" pitchFamily="2" charset="2"/>
              <a:buChar char="ü"/>
            </a:pPr>
            <a:endParaRPr lang="en-US" sz="2400" dirty="0">
              <a:latin typeface="微软雅黑" panose="020B0503020204020204" charset="-122"/>
              <a:ea typeface="微软雅黑" panose="020B0503020204020204" charset="-122"/>
              <a:cs typeface="微软雅黑" panose="020B0503020204020204" charset="-122"/>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154544"/>
            <a:ext cx="5495636" cy="4887481"/>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normAutofit/>
          </a:bodyPr>
          <a:lstStyle/>
          <a:p>
            <a:r>
              <a:rPr lang="zh-CN" altLang="en-US" sz="2800" dirty="0"/>
              <a:t>图形数据库是</a:t>
            </a:r>
            <a:r>
              <a:rPr lang="en-US" altLang="zh-CN" sz="2800" dirty="0"/>
              <a:t>NoSQL</a:t>
            </a:r>
            <a:r>
              <a:rPr lang="zh-CN" altLang="en-US" sz="2800" dirty="0"/>
              <a:t>数据库的一种类型</a:t>
            </a:r>
            <a:r>
              <a:rPr lang="zh-CN" altLang="en-US" sz="2800" dirty="0" smtClean="0"/>
              <a:t>，一</a:t>
            </a:r>
            <a:r>
              <a:rPr lang="zh-CN" altLang="en-US" sz="2800" dirty="0"/>
              <a:t>种非关系型数据库，它应用图形理论存储实体之间的关系信息</a:t>
            </a:r>
            <a:r>
              <a:rPr lang="zh-CN" altLang="en-US" sz="2800" dirty="0" smtClean="0"/>
              <a:t>。最</a:t>
            </a:r>
            <a:r>
              <a:rPr lang="zh-CN" altLang="en-US" sz="2800" dirty="0"/>
              <a:t>常见例子就是社会网络中人与人之间的关系</a:t>
            </a:r>
            <a:r>
              <a:rPr lang="zh-CN" altLang="en-US" sz="2800" dirty="0" smtClean="0"/>
              <a:t>。</a:t>
            </a:r>
            <a:endParaRPr lang="en-US" altLang="zh-CN" sz="2800" dirty="0" smtClean="0"/>
          </a:p>
          <a:p>
            <a:r>
              <a:rPr lang="zh-CN" altLang="en-US" sz="2800" dirty="0" smtClean="0"/>
              <a:t>关系型</a:t>
            </a:r>
            <a:r>
              <a:rPr lang="zh-CN" altLang="en-US" sz="2800" dirty="0"/>
              <a:t>数据库用于存储“关系型”数据的效果并不好，其查询复杂、缓慢、超出预期，而图形数据库的独特设计恰恰弥补了这个缺陷</a:t>
            </a:r>
            <a:r>
              <a:rPr lang="zh-CN" altLang="en-US" sz="2800" dirty="0" smtClean="0"/>
              <a:t>。</a:t>
            </a:r>
            <a:endParaRPr lang="en-US" altLang="zh-CN" sz="2800" dirty="0" smtClean="0"/>
          </a:p>
          <a:p>
            <a:r>
              <a:rPr lang="zh-CN" altLang="en-US" sz="2800" dirty="0"/>
              <a:t>在一个图形数据库中，最主要的组成有两种，结点集和连接结点的关系（有的也称泡泡和箭头）。结点集就是图中一系列结点的集合，比较接近于关系数据库中所最常使用的表，而关系则是图形数据库所特有的组成。</a:t>
            </a:r>
          </a:p>
          <a:p>
            <a:endParaRPr lang="zh-CN" altLang="en-US" sz="2800" dirty="0"/>
          </a:p>
        </p:txBody>
      </p:sp>
    </p:spTree>
    <p:extLst>
      <p:ext uri="{BB962C8B-B14F-4D97-AF65-F5344CB8AC3E}">
        <p14:creationId xmlns:p14="http://schemas.microsoft.com/office/powerpoint/2010/main" val="25202530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常见图形数据库</a:t>
            </a:r>
          </a:p>
        </p:txBody>
      </p:sp>
      <p:sp>
        <p:nvSpPr>
          <p:cNvPr id="3" name="内容占位符 2"/>
          <p:cNvSpPr>
            <a:spLocks noGrp="1"/>
          </p:cNvSpPr>
          <p:nvPr>
            <p:ph idx="1"/>
          </p:nvPr>
        </p:nvSpPr>
        <p:spPr/>
        <p:txBody>
          <a:bodyPr>
            <a:normAutofit fontScale="92500"/>
          </a:bodyPr>
          <a:lstStyle/>
          <a:p>
            <a:pPr>
              <a:lnSpc>
                <a:spcPct val="120000"/>
              </a:lnSpc>
            </a:pPr>
            <a:r>
              <a:rPr lang="en-US" altLang="zh-CN" dirty="0" smtClean="0">
                <a:latin typeface="Arial" panose="020B0604020202020204" pitchFamily="34" charset="0"/>
                <a:cs typeface="Arial" panose="020B0604020202020204" pitchFamily="34" charset="0"/>
              </a:rPr>
              <a:t>Neo4j</a:t>
            </a:r>
            <a:r>
              <a:rPr lang="zh-CN" altLang="en-US"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Neo4j</a:t>
            </a:r>
            <a:r>
              <a:rPr lang="zh-CN" altLang="en-US" dirty="0">
                <a:latin typeface="Arial" panose="020B0604020202020204" pitchFamily="34" charset="0"/>
                <a:cs typeface="Arial" panose="020B0604020202020204" pitchFamily="34" charset="0"/>
              </a:rPr>
              <a:t>是一个流行的图形数据库，它是开源的。最近，</a:t>
            </a:r>
            <a:r>
              <a:rPr lang="en-US" altLang="zh-CN" dirty="0">
                <a:latin typeface="Arial" panose="020B0604020202020204" pitchFamily="34" charset="0"/>
                <a:cs typeface="Arial" panose="020B0604020202020204" pitchFamily="34" charset="0"/>
              </a:rPr>
              <a:t>Neo4j</a:t>
            </a:r>
            <a:r>
              <a:rPr lang="zh-CN" altLang="en-US" dirty="0">
                <a:latin typeface="Arial" panose="020B0604020202020204" pitchFamily="34" charset="0"/>
                <a:cs typeface="Arial" panose="020B0604020202020204" pitchFamily="34" charset="0"/>
              </a:rPr>
              <a:t>的社区版已经由遵循</a:t>
            </a:r>
            <a:r>
              <a:rPr lang="en-US" altLang="zh-CN" dirty="0">
                <a:latin typeface="Arial" panose="020B0604020202020204" pitchFamily="34" charset="0"/>
                <a:cs typeface="Arial" panose="020B0604020202020204" pitchFamily="34" charset="0"/>
              </a:rPr>
              <a:t>AGPL</a:t>
            </a:r>
            <a:r>
              <a:rPr lang="zh-CN" altLang="en-US" dirty="0">
                <a:latin typeface="Arial" panose="020B0604020202020204" pitchFamily="34" charset="0"/>
                <a:cs typeface="Arial" panose="020B0604020202020204" pitchFamily="34" charset="0"/>
              </a:rPr>
              <a:t>许可协议转向了遵循</a:t>
            </a:r>
            <a:r>
              <a:rPr lang="en-US" altLang="zh-CN" dirty="0">
                <a:latin typeface="Arial" panose="020B0604020202020204" pitchFamily="34" charset="0"/>
                <a:cs typeface="Arial" panose="020B0604020202020204" pitchFamily="34" charset="0"/>
              </a:rPr>
              <a:t>GPL</a:t>
            </a:r>
            <a:r>
              <a:rPr lang="zh-CN" altLang="en-US" dirty="0">
                <a:latin typeface="Arial" panose="020B0604020202020204" pitchFamily="34" charset="0"/>
                <a:cs typeface="Arial" panose="020B0604020202020204" pitchFamily="34" charset="0"/>
              </a:rPr>
              <a:t>许可协议。尽管如此，</a:t>
            </a:r>
            <a:r>
              <a:rPr lang="en-US" altLang="zh-CN" dirty="0">
                <a:latin typeface="Arial" panose="020B0604020202020204" pitchFamily="34" charset="0"/>
                <a:cs typeface="Arial" panose="020B0604020202020204" pitchFamily="34" charset="0"/>
              </a:rPr>
              <a:t>Neo4j</a:t>
            </a:r>
            <a:r>
              <a:rPr lang="zh-CN" altLang="en-US" dirty="0">
                <a:latin typeface="Arial" panose="020B0604020202020204" pitchFamily="34" charset="0"/>
                <a:cs typeface="Arial" panose="020B0604020202020204" pitchFamily="34" charset="0"/>
              </a:rPr>
              <a:t>的企业版依然使用</a:t>
            </a:r>
            <a:r>
              <a:rPr lang="en-US" altLang="zh-CN" dirty="0">
                <a:latin typeface="Arial" panose="020B0604020202020204" pitchFamily="34" charset="0"/>
                <a:cs typeface="Arial" panose="020B0604020202020204" pitchFamily="34" charset="0"/>
              </a:rPr>
              <a:t>AGPL</a:t>
            </a:r>
            <a:r>
              <a:rPr lang="zh-CN" altLang="en-US" dirty="0">
                <a:latin typeface="Arial" panose="020B0604020202020204" pitchFamily="34" charset="0"/>
                <a:cs typeface="Arial" panose="020B0604020202020204" pitchFamily="34" charset="0"/>
              </a:rPr>
              <a:t>许可。</a:t>
            </a:r>
            <a:r>
              <a:rPr lang="en-US" altLang="zh-CN" dirty="0">
                <a:latin typeface="Arial" panose="020B0604020202020204" pitchFamily="34" charset="0"/>
                <a:cs typeface="Arial" panose="020B0604020202020204" pitchFamily="34" charset="0"/>
              </a:rPr>
              <a:t>Neo4j</a:t>
            </a:r>
            <a:r>
              <a:rPr lang="zh-CN" altLang="en-US" dirty="0">
                <a:latin typeface="Arial" panose="020B0604020202020204" pitchFamily="34" charset="0"/>
                <a:cs typeface="Arial" panose="020B0604020202020204" pitchFamily="34" charset="0"/>
              </a:rPr>
              <a:t>基于</a:t>
            </a:r>
            <a:r>
              <a:rPr lang="en-US" altLang="zh-CN" dirty="0">
                <a:latin typeface="Arial" panose="020B0604020202020204" pitchFamily="34" charset="0"/>
                <a:cs typeface="Arial" panose="020B0604020202020204" pitchFamily="34" charset="0"/>
              </a:rPr>
              <a:t>Java</a:t>
            </a:r>
            <a:r>
              <a:rPr lang="zh-CN" altLang="en-US" dirty="0">
                <a:latin typeface="Arial" panose="020B0604020202020204" pitchFamily="34" charset="0"/>
                <a:cs typeface="Arial" panose="020B0604020202020204" pitchFamily="34" charset="0"/>
              </a:rPr>
              <a:t>实现，兼容</a:t>
            </a:r>
            <a:r>
              <a:rPr lang="en-US" altLang="zh-CN" dirty="0">
                <a:latin typeface="Arial" panose="020B0604020202020204" pitchFamily="34" charset="0"/>
                <a:cs typeface="Arial" panose="020B0604020202020204" pitchFamily="34" charset="0"/>
              </a:rPr>
              <a:t>ACID</a:t>
            </a:r>
            <a:r>
              <a:rPr lang="zh-CN" altLang="en-US" dirty="0">
                <a:latin typeface="Arial" panose="020B0604020202020204" pitchFamily="34" charset="0"/>
                <a:cs typeface="Arial" panose="020B0604020202020204" pitchFamily="34" charset="0"/>
              </a:rPr>
              <a:t>特性，也支持其他编程语言，如</a:t>
            </a:r>
            <a:r>
              <a:rPr lang="en-US" altLang="zh-CN" dirty="0">
                <a:latin typeface="Arial" panose="020B0604020202020204" pitchFamily="34" charset="0"/>
                <a:cs typeface="Arial" panose="020B0604020202020204" pitchFamily="34" charset="0"/>
              </a:rPr>
              <a:t>Ruby</a:t>
            </a:r>
            <a:r>
              <a:rPr lang="zh-CN" altLang="en-US" dirty="0">
                <a:latin typeface="Arial" panose="020B0604020202020204" pitchFamily="34" charset="0"/>
                <a:cs typeface="Arial" panose="020B0604020202020204" pitchFamily="34" charset="0"/>
              </a:rPr>
              <a:t>和</a:t>
            </a:r>
            <a:r>
              <a:rPr lang="en-US" altLang="zh-CN" dirty="0">
                <a:latin typeface="Arial" panose="020B0604020202020204" pitchFamily="34" charset="0"/>
                <a:cs typeface="Arial" panose="020B0604020202020204" pitchFamily="34" charset="0"/>
              </a:rPr>
              <a:t>Python</a:t>
            </a:r>
            <a:r>
              <a:rPr lang="zh-CN" altLang="en-US" dirty="0">
                <a:latin typeface="Arial" panose="020B0604020202020204" pitchFamily="34" charset="0"/>
                <a:cs typeface="Arial" panose="020B0604020202020204" pitchFamily="34" charset="0"/>
              </a:rPr>
              <a:t>。</a:t>
            </a:r>
          </a:p>
          <a:p>
            <a:pPr>
              <a:lnSpc>
                <a:spcPct val="120000"/>
              </a:lnSpc>
            </a:pPr>
            <a:r>
              <a:rPr lang="en-US" altLang="zh-CN" dirty="0" err="1" smtClean="0">
                <a:latin typeface="Arial" panose="020B0604020202020204" pitchFamily="34" charset="0"/>
                <a:cs typeface="Arial" panose="020B0604020202020204" pitchFamily="34" charset="0"/>
              </a:rPr>
              <a:t>FlockDB</a:t>
            </a:r>
            <a:r>
              <a:rPr lang="zh-CN" altLang="en-US" dirty="0" smtClean="0">
                <a:latin typeface="Arial" panose="020B0604020202020204" pitchFamily="34" charset="0"/>
                <a:cs typeface="Arial" panose="020B0604020202020204" pitchFamily="34" charset="0"/>
              </a:rPr>
              <a:t>：</a:t>
            </a:r>
            <a:r>
              <a:rPr lang="en-US" altLang="zh-CN" dirty="0" err="1" smtClean="0">
                <a:latin typeface="Arial" panose="020B0604020202020204" pitchFamily="34" charset="0"/>
                <a:cs typeface="Arial" panose="020B0604020202020204" pitchFamily="34" charset="0"/>
              </a:rPr>
              <a:t>FlockDB</a:t>
            </a:r>
            <a:r>
              <a:rPr lang="zh-CN" altLang="en-US" dirty="0">
                <a:latin typeface="Arial" panose="020B0604020202020204" pitchFamily="34" charset="0"/>
                <a:cs typeface="Arial" panose="020B0604020202020204" pitchFamily="34" charset="0"/>
              </a:rPr>
              <a:t>是</a:t>
            </a:r>
            <a:r>
              <a:rPr lang="en-US" altLang="zh-CN" dirty="0">
                <a:latin typeface="Arial" panose="020B0604020202020204" pitchFamily="34" charset="0"/>
                <a:cs typeface="Arial" panose="020B0604020202020204" pitchFamily="34" charset="0"/>
              </a:rPr>
              <a:t>Twitter</a:t>
            </a:r>
            <a:r>
              <a:rPr lang="zh-CN" altLang="en-US" dirty="0">
                <a:latin typeface="Arial" panose="020B0604020202020204" pitchFamily="34" charset="0"/>
                <a:cs typeface="Arial" panose="020B0604020202020204" pitchFamily="34" charset="0"/>
              </a:rPr>
              <a:t>为进行关系数据分析而构建的。</a:t>
            </a:r>
            <a:r>
              <a:rPr lang="en-US" altLang="zh-CN" dirty="0" err="1">
                <a:latin typeface="Arial" panose="020B0604020202020204" pitchFamily="34" charset="0"/>
                <a:cs typeface="Arial" panose="020B0604020202020204" pitchFamily="34" charset="0"/>
              </a:rPr>
              <a:t>FlockDB</a:t>
            </a:r>
            <a:r>
              <a:rPr lang="zh-CN" altLang="en-US" dirty="0">
                <a:latin typeface="Arial" panose="020B0604020202020204" pitchFamily="34" charset="0"/>
                <a:cs typeface="Arial" panose="020B0604020202020204" pitchFamily="34" charset="0"/>
              </a:rPr>
              <a:t>迄今为止还没有稳定的版本，对于它是否是一个真正的图形数据库，尚有争议。</a:t>
            </a:r>
            <a:r>
              <a:rPr lang="en-US" altLang="zh-CN" dirty="0" err="1">
                <a:latin typeface="Arial" panose="020B0604020202020204" pitchFamily="34" charset="0"/>
                <a:cs typeface="Arial" panose="020B0604020202020204" pitchFamily="34" charset="0"/>
              </a:rPr>
              <a:t>FlockDB</a:t>
            </a:r>
            <a:r>
              <a:rPr lang="zh-CN" altLang="en-US" dirty="0">
                <a:latin typeface="Arial" panose="020B0604020202020204" pitchFamily="34" charset="0"/>
                <a:cs typeface="Arial" panose="020B0604020202020204" pitchFamily="34" charset="0"/>
              </a:rPr>
              <a:t>和其它图形数据库（如</a:t>
            </a:r>
            <a:r>
              <a:rPr lang="en-US" altLang="zh-CN" dirty="0">
                <a:latin typeface="Arial" panose="020B0604020202020204" pitchFamily="34" charset="0"/>
                <a:cs typeface="Arial" panose="020B0604020202020204" pitchFamily="34" charset="0"/>
              </a:rPr>
              <a:t>Neo4j</a:t>
            </a:r>
            <a:r>
              <a:rPr lang="zh-CN" altLang="en-US" dirty="0">
                <a:latin typeface="Arial" panose="020B0604020202020204" pitchFamily="34" charset="0"/>
                <a:cs typeface="Arial" panose="020B0604020202020204" pitchFamily="34" charset="0"/>
              </a:rPr>
              <a:t>、</a:t>
            </a:r>
            <a:r>
              <a:rPr lang="en-US" altLang="zh-CN" dirty="0" err="1">
                <a:latin typeface="Arial" panose="020B0604020202020204" pitchFamily="34" charset="0"/>
                <a:cs typeface="Arial" panose="020B0604020202020204" pitchFamily="34" charset="0"/>
              </a:rPr>
              <a:t>OrientDB</a:t>
            </a:r>
            <a:r>
              <a:rPr lang="zh-CN" altLang="en-US" dirty="0">
                <a:latin typeface="Arial" panose="020B0604020202020204" pitchFamily="34" charset="0"/>
                <a:cs typeface="Arial" panose="020B0604020202020204" pitchFamily="34" charset="0"/>
              </a:rPr>
              <a:t>）的区别在于图的遍历，</a:t>
            </a:r>
            <a:r>
              <a:rPr lang="en-US" altLang="zh-CN" dirty="0">
                <a:latin typeface="Arial" panose="020B0604020202020204" pitchFamily="34" charset="0"/>
                <a:cs typeface="Arial" panose="020B0604020202020204" pitchFamily="34" charset="0"/>
              </a:rPr>
              <a:t>Twitter</a:t>
            </a:r>
            <a:r>
              <a:rPr lang="zh-CN" altLang="en-US" dirty="0">
                <a:latin typeface="Arial" panose="020B0604020202020204" pitchFamily="34" charset="0"/>
                <a:cs typeface="Arial" panose="020B0604020202020204" pitchFamily="34" charset="0"/>
              </a:rPr>
              <a:t>的数据模型不需要遍历社交图谱。尽管如此，由于</a:t>
            </a:r>
            <a:r>
              <a:rPr lang="en-US" altLang="zh-CN" dirty="0" err="1">
                <a:latin typeface="Arial" panose="020B0604020202020204" pitchFamily="34" charset="0"/>
                <a:cs typeface="Arial" panose="020B0604020202020204" pitchFamily="34" charset="0"/>
              </a:rPr>
              <a:t>FlockDB</a:t>
            </a:r>
            <a:r>
              <a:rPr lang="zh-CN" altLang="en-US" dirty="0">
                <a:latin typeface="Arial" panose="020B0604020202020204" pitchFamily="34" charset="0"/>
                <a:cs typeface="Arial" panose="020B0604020202020204" pitchFamily="34" charset="0"/>
              </a:rPr>
              <a:t>应用于</a:t>
            </a:r>
            <a:r>
              <a:rPr lang="en-US" altLang="zh-CN" dirty="0">
                <a:latin typeface="Arial" panose="020B0604020202020204" pitchFamily="34" charset="0"/>
                <a:cs typeface="Arial" panose="020B0604020202020204" pitchFamily="34" charset="0"/>
              </a:rPr>
              <a:t>Twitter</a:t>
            </a:r>
            <a:r>
              <a:rPr lang="zh-CN" altLang="en-US" dirty="0">
                <a:latin typeface="Arial" panose="020B0604020202020204" pitchFamily="34" charset="0"/>
                <a:cs typeface="Arial" panose="020B0604020202020204" pitchFamily="34" charset="0"/>
              </a:rPr>
              <a:t>这样的大型站点，以及它相比其它图形数据库的简洁性，仍然值得我们值得关注。</a:t>
            </a:r>
          </a:p>
          <a:p>
            <a:pPr>
              <a:lnSpc>
                <a:spcPct val="120000"/>
              </a:lnSpc>
            </a:pPr>
            <a:r>
              <a:rPr lang="en-US" altLang="zh-CN" dirty="0" err="1" smtClean="0">
                <a:latin typeface="Arial" panose="020B0604020202020204" pitchFamily="34" charset="0"/>
                <a:cs typeface="Arial" panose="020B0604020202020204" pitchFamily="34" charset="0"/>
              </a:rPr>
              <a:t>AllegroGrap</a:t>
            </a:r>
            <a:r>
              <a:rPr lang="zh-CN" altLang="en-US" dirty="0" smtClean="0">
                <a:latin typeface="Arial" panose="020B0604020202020204" pitchFamily="34" charset="0"/>
                <a:cs typeface="Arial" panose="020B0604020202020204" pitchFamily="34" charset="0"/>
              </a:rPr>
              <a:t>：</a:t>
            </a:r>
            <a:r>
              <a:rPr lang="en-US" altLang="zh-CN" dirty="0" err="1" smtClean="0">
                <a:latin typeface="Arial" panose="020B0604020202020204" pitchFamily="34" charset="0"/>
                <a:cs typeface="Arial" panose="020B0604020202020204" pitchFamily="34" charset="0"/>
              </a:rPr>
              <a:t>AllegroGrap</a:t>
            </a:r>
            <a:r>
              <a:rPr lang="zh-CN" altLang="en-US" dirty="0">
                <a:latin typeface="Arial" panose="020B0604020202020204" pitchFamily="34" charset="0"/>
                <a:cs typeface="Arial" panose="020B0604020202020204" pitchFamily="34" charset="0"/>
              </a:rPr>
              <a:t>是一个基于</a:t>
            </a:r>
            <a:r>
              <a:rPr lang="en-US" altLang="zh-CN" dirty="0">
                <a:latin typeface="Arial" panose="020B0604020202020204" pitchFamily="34" charset="0"/>
                <a:cs typeface="Arial" panose="020B0604020202020204" pitchFamily="34" charset="0"/>
              </a:rPr>
              <a:t>W3c</a:t>
            </a:r>
            <a:r>
              <a:rPr lang="zh-CN" altLang="en-US" dirty="0">
                <a:latin typeface="Arial" panose="020B0604020202020204" pitchFamily="34" charset="0"/>
                <a:cs typeface="Arial" panose="020B0604020202020204" pitchFamily="34" charset="0"/>
              </a:rPr>
              <a:t>标准的为资源描述框架构建的图形数据库。它为处理链接数据和</a:t>
            </a:r>
            <a:r>
              <a:rPr lang="en-US" altLang="zh-CN" dirty="0">
                <a:latin typeface="Arial" panose="020B0604020202020204" pitchFamily="34" charset="0"/>
                <a:cs typeface="Arial" panose="020B0604020202020204" pitchFamily="34" charset="0"/>
              </a:rPr>
              <a:t>Web</a:t>
            </a:r>
            <a:r>
              <a:rPr lang="zh-CN" altLang="en-US" dirty="0">
                <a:latin typeface="Arial" panose="020B0604020202020204" pitchFamily="34" charset="0"/>
                <a:cs typeface="Arial" panose="020B0604020202020204" pitchFamily="34" charset="0"/>
              </a:rPr>
              <a:t>语义而设计，支持</a:t>
            </a:r>
            <a:r>
              <a:rPr lang="en-US" altLang="zh-CN" dirty="0">
                <a:latin typeface="Arial" panose="020B0604020202020204" pitchFamily="34" charset="0"/>
                <a:cs typeface="Arial" panose="020B0604020202020204" pitchFamily="34" charset="0"/>
              </a:rPr>
              <a:t>SPARQL</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RDFS++</a:t>
            </a:r>
            <a:r>
              <a:rPr lang="zh-CN" altLang="en-US" dirty="0">
                <a:latin typeface="Arial" panose="020B0604020202020204" pitchFamily="34" charset="0"/>
                <a:cs typeface="Arial" panose="020B0604020202020204" pitchFamily="34" charset="0"/>
              </a:rPr>
              <a:t>和</a:t>
            </a:r>
            <a:r>
              <a:rPr lang="en-US" altLang="zh-CN" dirty="0">
                <a:latin typeface="Arial" panose="020B0604020202020204" pitchFamily="34" charset="0"/>
                <a:cs typeface="Arial" panose="020B0604020202020204" pitchFamily="34" charset="0"/>
              </a:rPr>
              <a:t>Prolog</a:t>
            </a:r>
            <a:r>
              <a:rPr lang="zh-CN" alt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060125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常见图形数据库</a:t>
            </a:r>
          </a:p>
        </p:txBody>
      </p:sp>
      <p:sp>
        <p:nvSpPr>
          <p:cNvPr id="3" name="内容占位符 2"/>
          <p:cNvSpPr>
            <a:spLocks noGrp="1"/>
          </p:cNvSpPr>
          <p:nvPr>
            <p:ph idx="1"/>
          </p:nvPr>
        </p:nvSpPr>
        <p:spPr/>
        <p:txBody>
          <a:bodyPr>
            <a:normAutofit/>
          </a:bodyPr>
          <a:lstStyle/>
          <a:p>
            <a:pPr>
              <a:lnSpc>
                <a:spcPct val="125000"/>
              </a:lnSpc>
            </a:pPr>
            <a:r>
              <a:rPr lang="en-US" altLang="zh-CN" dirty="0" err="1"/>
              <a:t>GraphDB</a:t>
            </a:r>
            <a:endParaRPr lang="en-US" altLang="zh-CN" dirty="0"/>
          </a:p>
          <a:p>
            <a:pPr>
              <a:lnSpc>
                <a:spcPct val="125000"/>
              </a:lnSpc>
            </a:pPr>
            <a:r>
              <a:rPr lang="en-US" altLang="zh-CN" dirty="0" err="1"/>
              <a:t>GraphDB</a:t>
            </a:r>
            <a:r>
              <a:rPr lang="zh-CN" altLang="en-US" dirty="0"/>
              <a:t>是德国</a:t>
            </a:r>
            <a:r>
              <a:rPr lang="en-US" altLang="zh-CN" dirty="0" err="1"/>
              <a:t>sones</a:t>
            </a:r>
            <a:r>
              <a:rPr lang="zh-CN" altLang="en-US" dirty="0"/>
              <a:t>公司在</a:t>
            </a:r>
            <a:r>
              <a:rPr lang="en-US" altLang="zh-CN" dirty="0"/>
              <a:t>.NET</a:t>
            </a:r>
            <a:r>
              <a:rPr lang="zh-CN" altLang="en-US" dirty="0"/>
              <a:t>基础上构建的。</a:t>
            </a:r>
            <a:r>
              <a:rPr lang="en-US" altLang="zh-CN" dirty="0" err="1"/>
              <a:t>Sones</a:t>
            </a:r>
            <a:r>
              <a:rPr lang="zh-CN" altLang="en-US" dirty="0"/>
              <a:t>公司于</a:t>
            </a:r>
            <a:r>
              <a:rPr lang="en-US" altLang="zh-CN" dirty="0"/>
              <a:t>2007</a:t>
            </a:r>
            <a:r>
              <a:rPr lang="zh-CN" altLang="en-US" dirty="0"/>
              <a:t>年成立，近年来陆续进行了几轮融资。</a:t>
            </a:r>
            <a:r>
              <a:rPr lang="en-US" altLang="zh-CN" dirty="0" err="1"/>
              <a:t>GraphDB</a:t>
            </a:r>
            <a:r>
              <a:rPr lang="zh-CN" altLang="en-US" dirty="0"/>
              <a:t>社区版遵循</a:t>
            </a:r>
            <a:r>
              <a:rPr lang="en-US" altLang="zh-CN" dirty="0"/>
              <a:t>AGPL v3</a:t>
            </a:r>
            <a:r>
              <a:rPr lang="zh-CN" altLang="en-US" dirty="0"/>
              <a:t>许可协议，企业版是商业化的。</a:t>
            </a:r>
            <a:r>
              <a:rPr lang="en-US" altLang="zh-CN" dirty="0" err="1"/>
              <a:t>GraphDB</a:t>
            </a:r>
            <a:r>
              <a:rPr lang="zh-CN" altLang="en-US" dirty="0"/>
              <a:t>托管在</a:t>
            </a:r>
            <a:r>
              <a:rPr lang="en-US" altLang="zh-CN" dirty="0"/>
              <a:t>Windows Azure</a:t>
            </a:r>
            <a:r>
              <a:rPr lang="zh-CN" altLang="en-US" dirty="0"/>
              <a:t>平台上。 </a:t>
            </a:r>
            <a:r>
              <a:rPr lang="en-US" altLang="zh-CN" dirty="0" smtClean="0"/>
              <a:t> </a:t>
            </a:r>
            <a:endParaRPr lang="en-US" altLang="zh-CN" dirty="0"/>
          </a:p>
          <a:p>
            <a:pPr>
              <a:lnSpc>
                <a:spcPct val="125000"/>
              </a:lnSpc>
            </a:pPr>
            <a:r>
              <a:rPr lang="en-US" altLang="zh-CN" dirty="0" err="1"/>
              <a:t>InfiniteGraph</a:t>
            </a:r>
            <a:endParaRPr lang="en-US" altLang="zh-CN" dirty="0"/>
          </a:p>
          <a:p>
            <a:pPr>
              <a:lnSpc>
                <a:spcPct val="125000"/>
              </a:lnSpc>
            </a:pPr>
            <a:r>
              <a:rPr lang="en-US" altLang="zh-CN" dirty="0" err="1"/>
              <a:t>InfiniteGraph</a:t>
            </a:r>
            <a:r>
              <a:rPr lang="zh-CN" altLang="en-US" dirty="0"/>
              <a:t>基于</a:t>
            </a:r>
            <a:r>
              <a:rPr lang="en-US" altLang="zh-CN" dirty="0"/>
              <a:t>Java</a:t>
            </a:r>
            <a:r>
              <a:rPr lang="zh-CN" altLang="en-US" dirty="0"/>
              <a:t>实现，它的目标是构建“分布式的图形数据库”，已被美国国防部和美国中央情报局所采用。除此之外，还有其他一些图形数据库，如</a:t>
            </a:r>
            <a:r>
              <a:rPr lang="en-US" altLang="zh-CN" dirty="0" err="1"/>
              <a:t>OrientDB</a:t>
            </a:r>
            <a:r>
              <a:rPr lang="zh-CN" altLang="en-US" dirty="0"/>
              <a:t>、</a:t>
            </a:r>
            <a:r>
              <a:rPr lang="en-US" altLang="zh-CN" dirty="0" err="1"/>
              <a:t>InfoGrid</a:t>
            </a:r>
            <a:r>
              <a:rPr lang="zh-CN" altLang="en-US" dirty="0"/>
              <a:t>和</a:t>
            </a:r>
            <a:r>
              <a:rPr lang="en-US" altLang="zh-CN" dirty="0" err="1"/>
              <a:t>HypergraphDB</a:t>
            </a:r>
            <a:r>
              <a:rPr lang="zh-CN" altLang="en-US" dirty="0"/>
              <a:t>。</a:t>
            </a:r>
            <a:r>
              <a:rPr lang="en-US" altLang="zh-CN" dirty="0"/>
              <a:t>Ravel</a:t>
            </a:r>
            <a:r>
              <a:rPr lang="zh-CN" altLang="en-US" dirty="0"/>
              <a:t>构建在开源的</a:t>
            </a:r>
            <a:r>
              <a:rPr lang="en-US" altLang="zh-CN" dirty="0" err="1"/>
              <a:t>Pregel</a:t>
            </a:r>
            <a:r>
              <a:rPr lang="zh-CN" altLang="en-US" dirty="0"/>
              <a:t>实现之上，微软研究院的</a:t>
            </a:r>
            <a:r>
              <a:rPr lang="en-US" altLang="zh-CN" dirty="0"/>
              <a:t>Trinity</a:t>
            </a:r>
            <a:r>
              <a:rPr lang="zh-CN" altLang="en-US" dirty="0"/>
              <a:t>项目也是一个图形数据库项目。</a:t>
            </a:r>
          </a:p>
        </p:txBody>
      </p:sp>
    </p:spTree>
    <p:extLst>
      <p:ext uri="{BB962C8B-B14F-4D97-AF65-F5344CB8AC3E}">
        <p14:creationId xmlns:p14="http://schemas.microsoft.com/office/powerpoint/2010/main" val="21390352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7382" y="637309"/>
            <a:ext cx="10760363" cy="5611092"/>
          </a:xfrm>
        </p:spPr>
        <p:txBody>
          <a:bodyPr>
            <a:normAutofit fontScale="92500"/>
          </a:bodyPr>
          <a:lstStyle/>
          <a:p>
            <a:r>
              <a:rPr lang="en-US" altLang="zh-CN" dirty="0" err="1">
                <a:latin typeface="Arial" panose="020B0604020202020204" pitchFamily="34" charset="0"/>
                <a:cs typeface="Arial" panose="020B0604020202020204" pitchFamily="34" charset="0"/>
              </a:rPr>
              <a:t>HugeGraph</a:t>
            </a:r>
            <a:endParaRPr lang="en-US" altLang="zh-CN" dirty="0">
              <a:latin typeface="Arial" panose="020B0604020202020204" pitchFamily="34" charset="0"/>
              <a:cs typeface="Arial" panose="020B0604020202020204" pitchFamily="34" charset="0"/>
            </a:endParaRPr>
          </a:p>
          <a:p>
            <a:r>
              <a:rPr lang="zh-CN" altLang="en-US" dirty="0">
                <a:latin typeface="Arial" panose="020B0604020202020204" pitchFamily="34" charset="0"/>
                <a:cs typeface="Arial" panose="020B0604020202020204" pitchFamily="34" charset="0"/>
              </a:rPr>
              <a:t>百度开源的分布式图</a:t>
            </a:r>
            <a:r>
              <a:rPr lang="zh-CN" altLang="en-US" dirty="0" smtClean="0">
                <a:latin typeface="Arial" panose="020B0604020202020204" pitchFamily="34" charset="0"/>
                <a:cs typeface="Arial" panose="020B0604020202020204" pitchFamily="34" charset="0"/>
              </a:rPr>
              <a:t>数据库</a:t>
            </a:r>
            <a:endParaRPr lang="en-US" altLang="zh-CN" dirty="0" smtClean="0">
              <a:latin typeface="Arial" panose="020B0604020202020204" pitchFamily="34" charset="0"/>
              <a:cs typeface="Arial" panose="020B0604020202020204" pitchFamily="34" charset="0"/>
            </a:endParaRPr>
          </a:p>
          <a:p>
            <a:r>
              <a:rPr lang="zh-CN" altLang="en-US" dirty="0" smtClean="0">
                <a:latin typeface="Arial" panose="020B0604020202020204" pitchFamily="34" charset="0"/>
                <a:cs typeface="Arial" panose="020B0604020202020204" pitchFamily="34" charset="0"/>
              </a:rPr>
              <a:t>支持</a:t>
            </a:r>
            <a:r>
              <a:rPr lang="zh-CN" altLang="en-US" dirty="0">
                <a:latin typeface="Arial" panose="020B0604020202020204" pitchFamily="34" charset="0"/>
                <a:cs typeface="Arial" panose="020B0604020202020204" pitchFamily="34" charset="0"/>
              </a:rPr>
              <a:t>标准的</a:t>
            </a:r>
            <a:r>
              <a:rPr lang="en-US" altLang="zh-CN" dirty="0">
                <a:latin typeface="Arial" panose="020B0604020202020204" pitchFamily="34" charset="0"/>
                <a:cs typeface="Arial" panose="020B0604020202020204" pitchFamily="34" charset="0"/>
              </a:rPr>
              <a:t>Apache </a:t>
            </a:r>
            <a:r>
              <a:rPr lang="en-US" altLang="zh-CN" dirty="0" err="1">
                <a:latin typeface="Arial" panose="020B0604020202020204" pitchFamily="34" charset="0"/>
                <a:cs typeface="Arial" panose="020B0604020202020204" pitchFamily="34" charset="0"/>
              </a:rPr>
              <a:t>Tinkerpop</a:t>
            </a:r>
            <a:r>
              <a:rPr lang="en-US" altLang="zh-CN" dirty="0">
                <a:latin typeface="Arial" panose="020B0604020202020204" pitchFamily="34" charset="0"/>
                <a:cs typeface="Arial" panose="020B0604020202020204" pitchFamily="34" charset="0"/>
              </a:rPr>
              <a:t> Gremlin</a:t>
            </a:r>
            <a:r>
              <a:rPr lang="zh-CN" altLang="en-US" dirty="0">
                <a:latin typeface="Arial" panose="020B0604020202020204" pitchFamily="34" charset="0"/>
                <a:cs typeface="Arial" panose="020B0604020202020204" pitchFamily="34" charset="0"/>
              </a:rPr>
              <a:t>图查询语言，支持属性图，可支持千亿级规模关系数据</a:t>
            </a:r>
            <a:r>
              <a:rPr lang="zh-CN" altLang="en-US" dirty="0" smtClean="0">
                <a:latin typeface="Arial" panose="020B0604020202020204" pitchFamily="34" charset="0"/>
                <a:cs typeface="Arial" panose="020B0604020202020204" pitchFamily="34" charset="0"/>
              </a:rPr>
              <a:t>；</a:t>
            </a:r>
            <a:endParaRPr lang="en-US" altLang="zh-CN" dirty="0" smtClean="0">
              <a:latin typeface="Arial" panose="020B0604020202020204" pitchFamily="34" charset="0"/>
              <a:cs typeface="Arial" panose="020B0604020202020204" pitchFamily="34" charset="0"/>
            </a:endParaRPr>
          </a:p>
          <a:p>
            <a:r>
              <a:rPr lang="zh-CN" altLang="en-US" dirty="0" smtClean="0">
                <a:latin typeface="Arial" panose="020B0604020202020204" pitchFamily="34" charset="0"/>
                <a:cs typeface="Arial" panose="020B0604020202020204" pitchFamily="34" charset="0"/>
              </a:rPr>
              <a:t>支持</a:t>
            </a:r>
            <a:r>
              <a:rPr lang="zh-CN" altLang="en-US" dirty="0">
                <a:latin typeface="Arial" panose="020B0604020202020204" pitchFamily="34" charset="0"/>
                <a:cs typeface="Arial" panose="020B0604020202020204" pitchFamily="34" charset="0"/>
              </a:rPr>
              <a:t>多种后端存储（</a:t>
            </a:r>
            <a:r>
              <a:rPr lang="en-US" altLang="zh-CN" dirty="0">
                <a:latin typeface="Arial" panose="020B0604020202020204" pitchFamily="34" charset="0"/>
                <a:cs typeface="Arial" panose="020B0604020202020204" pitchFamily="34" charset="0"/>
              </a:rPr>
              <a:t>Cassandra</a:t>
            </a:r>
            <a:r>
              <a:rPr lang="zh-CN" altLang="en-US" dirty="0">
                <a:latin typeface="Arial" panose="020B0604020202020204" pitchFamily="34" charset="0"/>
                <a:cs typeface="Arial" panose="020B0604020202020204" pitchFamily="34" charset="0"/>
              </a:rPr>
              <a:t>，</a:t>
            </a:r>
            <a:r>
              <a:rPr lang="en-US" altLang="zh-CN" dirty="0" err="1">
                <a:latin typeface="Arial" panose="020B0604020202020204" pitchFamily="34" charset="0"/>
                <a:cs typeface="Arial" panose="020B0604020202020204" pitchFamily="34" charset="0"/>
              </a:rPr>
              <a:t>HBase</a:t>
            </a:r>
            <a:r>
              <a:rPr lang="zh-CN" altLang="en-US" dirty="0">
                <a:latin typeface="Arial" panose="020B0604020202020204" pitchFamily="34" charset="0"/>
                <a:cs typeface="Arial" panose="020B0604020202020204" pitchFamily="34" charset="0"/>
              </a:rPr>
              <a:t>，</a:t>
            </a:r>
            <a:r>
              <a:rPr lang="en-US" altLang="zh-CN" dirty="0" err="1">
                <a:latin typeface="Arial" panose="020B0604020202020204" pitchFamily="34" charset="0"/>
                <a:cs typeface="Arial" panose="020B0604020202020204" pitchFamily="34" charset="0"/>
              </a:rPr>
              <a:t>RocksDB</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MySQL</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PostgreSQL</a:t>
            </a:r>
            <a:r>
              <a:rPr lang="zh-CN" altLang="en-US" dirty="0">
                <a:latin typeface="Arial" panose="020B0604020202020204" pitchFamily="34" charset="0"/>
                <a:cs typeface="Arial" panose="020B0604020202020204" pitchFamily="34" charset="0"/>
              </a:rPr>
              <a:t>，</a:t>
            </a:r>
            <a:r>
              <a:rPr lang="en-US" altLang="zh-CN" dirty="0" err="1">
                <a:latin typeface="Arial" panose="020B0604020202020204" pitchFamily="34" charset="0"/>
                <a:cs typeface="Arial" panose="020B0604020202020204" pitchFamily="34" charset="0"/>
              </a:rPr>
              <a:t>ScyllaDB</a:t>
            </a:r>
            <a:r>
              <a:rPr lang="zh-CN" altLang="en-US" dirty="0">
                <a:latin typeface="Arial" panose="020B0604020202020204" pitchFamily="34" charset="0"/>
                <a:cs typeface="Arial" panose="020B0604020202020204" pitchFamily="34" charset="0"/>
              </a:rPr>
              <a:t>）</a:t>
            </a:r>
            <a:r>
              <a:rPr lang="zh-CN" altLang="en-US" dirty="0" smtClean="0">
                <a:latin typeface="Arial" panose="020B0604020202020204" pitchFamily="34" charset="0"/>
                <a:cs typeface="Arial" panose="020B0604020202020204" pitchFamily="34" charset="0"/>
              </a:rPr>
              <a:t>；</a:t>
            </a:r>
            <a:endParaRPr lang="en-US" altLang="zh-CN" dirty="0" smtClean="0">
              <a:latin typeface="Arial" panose="020B0604020202020204" pitchFamily="34" charset="0"/>
              <a:cs typeface="Arial" panose="020B0604020202020204" pitchFamily="34" charset="0"/>
            </a:endParaRPr>
          </a:p>
          <a:p>
            <a:r>
              <a:rPr lang="zh-CN" altLang="en-US" dirty="0" smtClean="0">
                <a:latin typeface="Arial" panose="020B0604020202020204" pitchFamily="34" charset="0"/>
                <a:cs typeface="Arial" panose="020B0604020202020204" pitchFamily="34" charset="0"/>
              </a:rPr>
              <a:t>支持</a:t>
            </a:r>
            <a:r>
              <a:rPr lang="zh-CN" altLang="en-US" dirty="0">
                <a:latin typeface="Arial" panose="020B0604020202020204" pitchFamily="34" charset="0"/>
                <a:cs typeface="Arial" panose="020B0604020202020204" pitchFamily="34" charset="0"/>
              </a:rPr>
              <a:t>各类索引（二级索引、范围索引、全文索引、联合索引，均无需依赖第三方索引库）； </a:t>
            </a:r>
            <a:endParaRPr lang="en-US" altLang="zh-CN" dirty="0">
              <a:latin typeface="Arial" panose="020B0604020202020204" pitchFamily="34" charset="0"/>
              <a:cs typeface="Arial" panose="020B0604020202020204" pitchFamily="34" charset="0"/>
            </a:endParaRPr>
          </a:p>
          <a:p>
            <a:r>
              <a:rPr lang="en-US" altLang="zh-CN" dirty="0" smtClean="0">
                <a:latin typeface="Arial" panose="020B0604020202020204" pitchFamily="34" charset="0"/>
                <a:cs typeface="Arial" panose="020B0604020202020204" pitchFamily="34" charset="0"/>
              </a:rPr>
              <a:t> </a:t>
            </a:r>
            <a:r>
              <a:rPr lang="zh-CN" altLang="en-US" dirty="0">
                <a:latin typeface="Arial" panose="020B0604020202020204" pitchFamily="34" charset="0"/>
                <a:cs typeface="Arial" panose="020B0604020202020204" pitchFamily="34" charset="0"/>
              </a:rPr>
              <a:t>提供可视化的</a:t>
            </a:r>
            <a:r>
              <a:rPr lang="en-US" altLang="zh-CN" dirty="0">
                <a:latin typeface="Arial" panose="020B0604020202020204" pitchFamily="34" charset="0"/>
                <a:cs typeface="Arial" panose="020B0604020202020204" pitchFamily="34" charset="0"/>
              </a:rPr>
              <a:t>Web</a:t>
            </a:r>
            <a:r>
              <a:rPr lang="zh-CN" altLang="en-US" dirty="0">
                <a:latin typeface="Arial" panose="020B0604020202020204" pitchFamily="34" charset="0"/>
                <a:cs typeface="Arial" panose="020B0604020202020204" pitchFamily="34" charset="0"/>
              </a:rPr>
              <a:t>界面，可用于图建模、数据导入、图分析</a:t>
            </a:r>
            <a:r>
              <a:rPr lang="zh-CN" altLang="en-US" dirty="0" smtClean="0">
                <a:latin typeface="Arial" panose="020B0604020202020204" pitchFamily="34" charset="0"/>
                <a:cs typeface="Arial" panose="020B0604020202020204" pitchFamily="34" charset="0"/>
              </a:rPr>
              <a:t>；</a:t>
            </a:r>
            <a:endParaRPr lang="en-US" altLang="zh-CN" dirty="0" smtClean="0">
              <a:latin typeface="Arial" panose="020B0604020202020204" pitchFamily="34" charset="0"/>
              <a:cs typeface="Arial" panose="020B0604020202020204" pitchFamily="34" charset="0"/>
            </a:endParaRPr>
          </a:p>
          <a:p>
            <a:r>
              <a:rPr lang="zh-CN" altLang="en-US" dirty="0" smtClean="0">
                <a:latin typeface="Arial" panose="020B0604020202020204" pitchFamily="34" charset="0"/>
                <a:cs typeface="Arial" panose="020B0604020202020204" pitchFamily="34" charset="0"/>
              </a:rPr>
              <a:t>提供</a:t>
            </a:r>
            <a:r>
              <a:rPr lang="zh-CN" altLang="en-US" dirty="0">
                <a:latin typeface="Arial" panose="020B0604020202020204" pitchFamily="34" charset="0"/>
                <a:cs typeface="Arial" panose="020B0604020202020204" pitchFamily="34" charset="0"/>
              </a:rPr>
              <a:t>导入工具支持从多种数据源中导入数据到图中，支持的数据源包括：</a:t>
            </a:r>
            <a:r>
              <a:rPr lang="en-US" altLang="zh-CN" dirty="0">
                <a:latin typeface="Arial" panose="020B0604020202020204" pitchFamily="34" charset="0"/>
                <a:cs typeface="Arial" panose="020B0604020202020204" pitchFamily="34" charset="0"/>
              </a:rPr>
              <a:t>CSV</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HDFS</a:t>
            </a:r>
            <a:r>
              <a:rPr lang="zh-CN" altLang="en-US" dirty="0">
                <a:latin typeface="Arial" panose="020B0604020202020204" pitchFamily="34" charset="0"/>
                <a:cs typeface="Arial" panose="020B0604020202020204" pitchFamily="34" charset="0"/>
              </a:rPr>
              <a:t>、关系型数据库（</a:t>
            </a:r>
            <a:r>
              <a:rPr lang="en-US" altLang="zh-CN" dirty="0">
                <a:latin typeface="Arial" panose="020B0604020202020204" pitchFamily="34" charset="0"/>
                <a:cs typeface="Arial" panose="020B0604020202020204" pitchFamily="34" charset="0"/>
              </a:rPr>
              <a:t>MySQL</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Oracle</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SQL Server</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PostgreSQL</a:t>
            </a:r>
            <a:r>
              <a:rPr lang="zh-CN" altLang="en-US" dirty="0">
                <a:latin typeface="Arial" panose="020B0604020202020204" pitchFamily="34" charset="0"/>
                <a:cs typeface="Arial" panose="020B0604020202020204" pitchFamily="34" charset="0"/>
              </a:rPr>
              <a:t>）</a:t>
            </a:r>
            <a:r>
              <a:rPr lang="zh-CN" altLang="en-US" dirty="0" smtClean="0">
                <a:latin typeface="Arial" panose="020B0604020202020204" pitchFamily="34" charset="0"/>
                <a:cs typeface="Arial" panose="020B0604020202020204" pitchFamily="34" charset="0"/>
              </a:rPr>
              <a:t>；</a:t>
            </a:r>
            <a:endParaRPr lang="en-US" altLang="zh-CN" dirty="0" smtClean="0">
              <a:latin typeface="Arial" panose="020B0604020202020204" pitchFamily="34" charset="0"/>
              <a:cs typeface="Arial" panose="020B0604020202020204" pitchFamily="34" charset="0"/>
            </a:endParaRPr>
          </a:p>
          <a:p>
            <a:r>
              <a:rPr lang="zh-CN" altLang="en-US" dirty="0" smtClean="0">
                <a:latin typeface="Arial" panose="020B0604020202020204" pitchFamily="34" charset="0"/>
                <a:cs typeface="Arial" panose="020B0604020202020204" pitchFamily="34" charset="0"/>
              </a:rPr>
              <a:t>支持</a:t>
            </a:r>
            <a:r>
              <a:rPr lang="en-US" altLang="zh-CN" dirty="0">
                <a:latin typeface="Arial" panose="020B0604020202020204" pitchFamily="34" charset="0"/>
                <a:cs typeface="Arial" panose="020B0604020202020204" pitchFamily="34" charset="0"/>
              </a:rPr>
              <a:t>REST</a:t>
            </a:r>
            <a:r>
              <a:rPr lang="zh-CN" altLang="en-US" dirty="0">
                <a:latin typeface="Arial" panose="020B0604020202020204" pitchFamily="34" charset="0"/>
                <a:cs typeface="Arial" panose="020B0604020202020204" pitchFamily="34" charset="0"/>
              </a:rPr>
              <a:t>接口，并提供</a:t>
            </a:r>
            <a:r>
              <a:rPr lang="en-US" altLang="zh-CN" dirty="0">
                <a:latin typeface="Arial" panose="020B0604020202020204" pitchFamily="34" charset="0"/>
                <a:cs typeface="Arial" panose="020B0604020202020204" pitchFamily="34" charset="0"/>
              </a:rPr>
              <a:t>10+</a:t>
            </a:r>
            <a:r>
              <a:rPr lang="zh-CN" altLang="en-US" dirty="0">
                <a:latin typeface="Arial" panose="020B0604020202020204" pitchFamily="34" charset="0"/>
                <a:cs typeface="Arial" panose="020B0604020202020204" pitchFamily="34" charset="0"/>
              </a:rPr>
              <a:t>种通用的图算法</a:t>
            </a:r>
            <a:r>
              <a:rPr lang="zh-CN" altLang="en-US" dirty="0" smtClean="0">
                <a:latin typeface="Arial" panose="020B0604020202020204" pitchFamily="34" charset="0"/>
                <a:cs typeface="Arial" panose="020B0604020202020204" pitchFamily="34" charset="0"/>
              </a:rPr>
              <a:t>；</a:t>
            </a:r>
            <a:endParaRPr lang="en-US" altLang="zh-CN" dirty="0" smtClean="0">
              <a:latin typeface="Arial" panose="020B0604020202020204" pitchFamily="34" charset="0"/>
              <a:cs typeface="Arial" panose="020B0604020202020204" pitchFamily="34" charset="0"/>
            </a:endParaRPr>
          </a:p>
          <a:p>
            <a:r>
              <a:rPr lang="zh-CN" altLang="en-US" dirty="0" smtClean="0">
                <a:latin typeface="Arial" panose="020B0604020202020204" pitchFamily="34" charset="0"/>
                <a:cs typeface="Arial" panose="020B0604020202020204" pitchFamily="34" charset="0"/>
              </a:rPr>
              <a:t>支持</a:t>
            </a:r>
            <a:r>
              <a:rPr lang="zh-CN" altLang="en-US" dirty="0">
                <a:latin typeface="Arial" panose="020B0604020202020204" pitchFamily="34" charset="0"/>
                <a:cs typeface="Arial" panose="020B0604020202020204" pitchFamily="34" charset="0"/>
              </a:rPr>
              <a:t>与</a:t>
            </a:r>
            <a:r>
              <a:rPr lang="en-US" altLang="zh-CN" dirty="0">
                <a:latin typeface="Arial" panose="020B0604020202020204" pitchFamily="34" charset="0"/>
                <a:cs typeface="Arial" panose="020B0604020202020204" pitchFamily="34" charset="0"/>
              </a:rPr>
              <a:t>Hadoop</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Spark </a:t>
            </a:r>
            <a:r>
              <a:rPr lang="en-US" altLang="zh-CN" dirty="0" err="1">
                <a:latin typeface="Arial" panose="020B0604020202020204" pitchFamily="34" charset="0"/>
                <a:cs typeface="Arial" panose="020B0604020202020204" pitchFamily="34" charset="0"/>
              </a:rPr>
              <a:t>GraphX</a:t>
            </a:r>
            <a:r>
              <a:rPr lang="zh-CN" altLang="en-US" dirty="0">
                <a:latin typeface="Arial" panose="020B0604020202020204" pitchFamily="34" charset="0"/>
                <a:cs typeface="Arial" panose="020B0604020202020204" pitchFamily="34" charset="0"/>
              </a:rPr>
              <a:t>等大数据系统集成。</a:t>
            </a:r>
          </a:p>
        </p:txBody>
      </p:sp>
    </p:spTree>
    <p:extLst>
      <p:ext uri="{BB962C8B-B14F-4D97-AF65-F5344CB8AC3E}">
        <p14:creationId xmlns:p14="http://schemas.microsoft.com/office/powerpoint/2010/main" val="526911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869" y="519244"/>
            <a:ext cx="10760363" cy="5611092"/>
          </a:xfrm>
        </p:spPr>
        <p:txBody>
          <a:bodyPr>
            <a:noAutofit/>
          </a:bodyPr>
          <a:lstStyle/>
          <a:p>
            <a:pPr marL="0" indent="0">
              <a:buNone/>
            </a:pPr>
            <a:r>
              <a:rPr lang="zh-CN" altLang="en-US" sz="2600" b="1" dirty="0">
                <a:latin typeface="Arial" panose="020B0604020202020204" pitchFamily="34" charset="0"/>
                <a:cs typeface="Arial" panose="020B0604020202020204" pitchFamily="34" charset="0"/>
              </a:rPr>
              <a:t>世界上很多著名的公司都在使用图数据库</a:t>
            </a:r>
          </a:p>
          <a:p>
            <a:r>
              <a:rPr lang="zh-CN" altLang="en-US" sz="2600" dirty="0">
                <a:latin typeface="Arial" panose="020B0604020202020204" pitchFamily="34" charset="0"/>
                <a:cs typeface="Arial" panose="020B0604020202020204" pitchFamily="34" charset="0"/>
              </a:rPr>
              <a:t>社交领域：</a:t>
            </a:r>
            <a:r>
              <a:rPr lang="en-US" altLang="zh-CN" sz="2600" dirty="0">
                <a:latin typeface="Arial" panose="020B0604020202020204" pitchFamily="34" charset="0"/>
                <a:cs typeface="Arial" panose="020B0604020202020204" pitchFamily="34" charset="0"/>
              </a:rPr>
              <a:t>Facebook, Twitter</a:t>
            </a:r>
            <a:r>
              <a:rPr lang="zh-CN" altLang="en-US" sz="2600" dirty="0">
                <a:latin typeface="Arial" panose="020B0604020202020204" pitchFamily="34" charset="0"/>
                <a:cs typeface="Arial" panose="020B0604020202020204" pitchFamily="34" charset="0"/>
              </a:rPr>
              <a:t>，</a:t>
            </a:r>
            <a:r>
              <a:rPr lang="en-US" altLang="zh-CN" sz="2600" dirty="0" err="1">
                <a:latin typeface="Arial" panose="020B0604020202020204" pitchFamily="34" charset="0"/>
                <a:cs typeface="Arial" panose="020B0604020202020204" pitchFamily="34" charset="0"/>
              </a:rPr>
              <a:t>Linkedin</a:t>
            </a:r>
            <a:r>
              <a:rPr lang="zh-CN" altLang="en-US" sz="2600" dirty="0">
                <a:latin typeface="Arial" panose="020B0604020202020204" pitchFamily="34" charset="0"/>
                <a:cs typeface="Arial" panose="020B0604020202020204" pitchFamily="34" charset="0"/>
              </a:rPr>
              <a:t>用它来管理社交关系，实现好友推荐</a:t>
            </a:r>
          </a:p>
          <a:p>
            <a:r>
              <a:rPr lang="zh-CN" altLang="en-US" sz="2600" dirty="0">
                <a:latin typeface="Arial" panose="020B0604020202020204" pitchFamily="34" charset="0"/>
                <a:cs typeface="Arial" panose="020B0604020202020204" pitchFamily="34" charset="0"/>
              </a:rPr>
              <a:t>零售领域：</a:t>
            </a:r>
            <a:r>
              <a:rPr lang="en-US" altLang="zh-CN" sz="2600" dirty="0">
                <a:latin typeface="Arial" panose="020B0604020202020204" pitchFamily="34" charset="0"/>
                <a:cs typeface="Arial" panose="020B0604020202020204" pitchFamily="34" charset="0"/>
              </a:rPr>
              <a:t>eBay</a:t>
            </a:r>
            <a:r>
              <a:rPr lang="zh-CN" altLang="en-US" sz="2600" dirty="0">
                <a:latin typeface="Arial" panose="020B0604020202020204" pitchFamily="34" charset="0"/>
                <a:cs typeface="Arial" panose="020B0604020202020204" pitchFamily="34" charset="0"/>
              </a:rPr>
              <a:t>，沃尔玛使用它实现商品实时推荐，给买家更好的购物体验</a:t>
            </a:r>
          </a:p>
          <a:p>
            <a:r>
              <a:rPr lang="zh-CN" altLang="en-US" sz="2600" dirty="0">
                <a:latin typeface="Arial" panose="020B0604020202020204" pitchFamily="34" charset="0"/>
                <a:cs typeface="Arial" panose="020B0604020202020204" pitchFamily="34" charset="0"/>
              </a:rPr>
              <a:t>金融领域：摩根大通，花旗和瑞银等银行在用图数据库做风控处理</a:t>
            </a:r>
          </a:p>
          <a:p>
            <a:r>
              <a:rPr lang="zh-CN" altLang="en-US" sz="2600" dirty="0">
                <a:latin typeface="Arial" panose="020B0604020202020204" pitchFamily="34" charset="0"/>
                <a:cs typeface="Arial" panose="020B0604020202020204" pitchFamily="34" charset="0"/>
              </a:rPr>
              <a:t>汽车制造领域：沃尔沃，戴姆勒和丰田等顶级汽车制造商依靠图数据库推动创新制造解决方案</a:t>
            </a:r>
          </a:p>
          <a:p>
            <a:r>
              <a:rPr lang="zh-CN" altLang="en-US" sz="2600" dirty="0">
                <a:latin typeface="Arial" panose="020B0604020202020204" pitchFamily="34" charset="0"/>
                <a:cs typeface="Arial" panose="020B0604020202020204" pitchFamily="34" charset="0"/>
              </a:rPr>
              <a:t>电信领域：</a:t>
            </a:r>
            <a:r>
              <a:rPr lang="en-US" altLang="zh-CN" sz="2600" dirty="0">
                <a:latin typeface="Arial" panose="020B0604020202020204" pitchFamily="34" charset="0"/>
                <a:cs typeface="Arial" panose="020B0604020202020204" pitchFamily="34" charset="0"/>
              </a:rPr>
              <a:t>Verizon, Orange</a:t>
            </a:r>
            <a:r>
              <a:rPr lang="zh-CN" altLang="en-US" sz="2600" dirty="0">
                <a:latin typeface="Arial" panose="020B0604020202020204" pitchFamily="34" charset="0"/>
                <a:cs typeface="Arial" panose="020B0604020202020204" pitchFamily="34" charset="0"/>
              </a:rPr>
              <a:t>和</a:t>
            </a:r>
            <a:r>
              <a:rPr lang="en-US" altLang="zh-CN" sz="2600" dirty="0">
                <a:latin typeface="Arial" panose="020B0604020202020204" pitchFamily="34" charset="0"/>
                <a:cs typeface="Arial" panose="020B0604020202020204" pitchFamily="34" charset="0"/>
              </a:rPr>
              <a:t>AT&amp;T </a:t>
            </a:r>
            <a:r>
              <a:rPr lang="zh-CN" altLang="en-US" sz="2600" dirty="0">
                <a:latin typeface="Arial" panose="020B0604020202020204" pitchFamily="34" charset="0"/>
                <a:cs typeface="Arial" panose="020B0604020202020204" pitchFamily="34" charset="0"/>
              </a:rPr>
              <a:t>等电信公司依靠图数据库来管理网络，控制访问并支持客户</a:t>
            </a:r>
            <a:r>
              <a:rPr lang="en-US" altLang="zh-CN" sz="2600" dirty="0">
                <a:latin typeface="Arial" panose="020B0604020202020204" pitchFamily="34" charset="0"/>
                <a:cs typeface="Arial" panose="020B0604020202020204" pitchFamily="34" charset="0"/>
              </a:rPr>
              <a:t>360</a:t>
            </a:r>
          </a:p>
          <a:p>
            <a:r>
              <a:rPr lang="zh-CN" altLang="en-US" sz="2600" dirty="0">
                <a:latin typeface="Arial" panose="020B0604020202020204" pitchFamily="34" charset="0"/>
                <a:cs typeface="Arial" panose="020B0604020202020204" pitchFamily="34" charset="0"/>
              </a:rPr>
              <a:t>酒店领域：万豪和雅高酒店等顶级酒店公司依使用图数据库来管理复杂且快速变化的库存</a:t>
            </a:r>
          </a:p>
        </p:txBody>
      </p:sp>
    </p:spTree>
    <p:extLst>
      <p:ext uri="{BB962C8B-B14F-4D97-AF65-F5344CB8AC3E}">
        <p14:creationId xmlns:p14="http://schemas.microsoft.com/office/powerpoint/2010/main" val="13243159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latin typeface="微软雅黑" panose="020B0503020204020204" charset="-122"/>
                <a:ea typeface="微软雅黑" panose="020B0503020204020204" charset="-122"/>
                <a:cs typeface="微软雅黑" panose="020B0503020204020204" charset="-122"/>
              </a:rPr>
              <a:t>文档数据库 </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p:txBody>
          <a:bodyPr>
            <a:normAutofit fontScale="85000" lnSpcReduction="20000"/>
          </a:bodyPr>
          <a:lstStyle/>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从</a:t>
            </a:r>
            <a:r>
              <a:rPr lang="en-US" altLang="zh-CN" sz="2800" dirty="0">
                <a:latin typeface="微软雅黑" panose="020B0503020204020204" charset="-122"/>
                <a:ea typeface="微软雅黑" panose="020B0503020204020204" charset="-122"/>
                <a:cs typeface="微软雅黑" panose="020B0503020204020204" charset="-122"/>
              </a:rPr>
              <a:t>1989</a:t>
            </a:r>
            <a:r>
              <a:rPr lang="zh-CN" altLang="en-US" sz="2800" dirty="0">
                <a:latin typeface="微软雅黑" panose="020B0503020204020204" charset="-122"/>
                <a:ea typeface="微软雅黑" panose="020B0503020204020204" charset="-122"/>
                <a:cs typeface="微软雅黑" panose="020B0503020204020204" charset="-122"/>
              </a:rPr>
              <a:t>年起，</a:t>
            </a:r>
            <a:r>
              <a:rPr lang="en-US" altLang="zh-CN" sz="2800" dirty="0">
                <a:latin typeface="微软雅黑" panose="020B0503020204020204" charset="-122"/>
                <a:ea typeface="微软雅黑" panose="020B0503020204020204" charset="-122"/>
                <a:cs typeface="微软雅黑" panose="020B0503020204020204" charset="-122"/>
              </a:rPr>
              <a:t>Lotus</a:t>
            </a:r>
            <a:r>
              <a:rPr lang="zh-CN" altLang="en-US" sz="2800" dirty="0">
                <a:latin typeface="微软雅黑" panose="020B0503020204020204" charset="-122"/>
                <a:ea typeface="微软雅黑" panose="020B0503020204020204" charset="-122"/>
                <a:cs typeface="微软雅黑" panose="020B0503020204020204" charset="-122"/>
              </a:rPr>
              <a:t>通过其群件产品</a:t>
            </a:r>
            <a:r>
              <a:rPr lang="en-US" altLang="zh-CN" sz="2800" dirty="0">
                <a:latin typeface="微软雅黑" panose="020B0503020204020204" charset="-122"/>
                <a:ea typeface="微软雅黑" panose="020B0503020204020204" charset="-122"/>
                <a:cs typeface="微软雅黑" panose="020B0503020204020204" charset="-122"/>
              </a:rPr>
              <a:t>Notes</a:t>
            </a:r>
            <a:r>
              <a:rPr lang="zh-CN" altLang="en-US" sz="2800" dirty="0">
                <a:latin typeface="微软雅黑" panose="020B0503020204020204" charset="-122"/>
                <a:ea typeface="微软雅黑" panose="020B0503020204020204" charset="-122"/>
                <a:cs typeface="微软雅黑" panose="020B0503020204020204" charset="-122"/>
              </a:rPr>
              <a:t>提出了数据库技术的全新概念</a:t>
            </a: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文档数据库</a:t>
            </a: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文档数据库区别于传统的其它数据库，它是用来管理文档。在传统的数据库中，信息被分割成离散的数据段，而在文档数据库中，文档是处理信息的基本单位。一个文档可以很长、很复杂、可以无结构，与字处理文档类似。一个文档相当于关系数据库中的一条记录</a:t>
            </a:r>
            <a:r>
              <a:rPr lang="zh-CN" altLang="en-US" sz="2800" dirty="0" smtClean="0">
                <a:latin typeface="微软雅黑" panose="020B0503020204020204" charset="-122"/>
                <a:ea typeface="微软雅黑" panose="020B0503020204020204" charset="-122"/>
                <a:cs typeface="微软雅黑" panose="020B0503020204020204" charset="-122"/>
              </a:rPr>
              <a:t>。</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smtClean="0">
                <a:latin typeface="微软雅黑" panose="020B0503020204020204" charset="-122"/>
                <a:ea typeface="微软雅黑" panose="020B0503020204020204" charset="-122"/>
                <a:cs typeface="微软雅黑" panose="020B0503020204020204" charset="-122"/>
              </a:rPr>
              <a:t>文档</a:t>
            </a:r>
            <a:r>
              <a:rPr lang="zh-CN" altLang="en-US" sz="2800" dirty="0">
                <a:latin typeface="微软雅黑" panose="020B0503020204020204" charset="-122"/>
                <a:ea typeface="微软雅黑" panose="020B0503020204020204" charset="-122"/>
                <a:cs typeface="微软雅黑" panose="020B0503020204020204" charset="-122"/>
              </a:rPr>
              <a:t>数据库中的文档是一个数据</a:t>
            </a:r>
            <a:r>
              <a:rPr lang="zh-CN" altLang="en-US" sz="2800" dirty="0" smtClean="0">
                <a:latin typeface="微软雅黑" panose="020B0503020204020204" charset="-122"/>
                <a:ea typeface="微软雅黑" panose="020B0503020204020204" charset="-122"/>
                <a:cs typeface="微软雅黑" panose="020B0503020204020204" charset="-122"/>
              </a:rPr>
              <a:t>记录，这个</a:t>
            </a:r>
            <a:r>
              <a:rPr lang="zh-CN" altLang="en-US" sz="2800" dirty="0">
                <a:latin typeface="微软雅黑" panose="020B0503020204020204" charset="-122"/>
                <a:ea typeface="微软雅黑" panose="020B0503020204020204" charset="-122"/>
                <a:cs typeface="微软雅黑" panose="020B0503020204020204" charset="-122"/>
              </a:rPr>
              <a:t>记录能够对包含的数据类型和内容</a:t>
            </a:r>
            <a:r>
              <a:rPr lang="zh-CN" altLang="en-US" sz="2800" dirty="0" smtClean="0">
                <a:latin typeface="微软雅黑" panose="020B0503020204020204" charset="-122"/>
                <a:ea typeface="微软雅黑" panose="020B0503020204020204" charset="-122"/>
                <a:cs typeface="微软雅黑" panose="020B0503020204020204" charset="-122"/>
              </a:rPr>
              <a:t>进行“自我描述 ”，如</a:t>
            </a:r>
            <a:r>
              <a:rPr lang="en-US" altLang="zh-CN" sz="2800" dirty="0" smtClean="0">
                <a:latin typeface="微软雅黑" panose="020B0503020204020204" charset="-122"/>
                <a:ea typeface="微软雅黑" panose="020B0503020204020204" charset="-122"/>
                <a:cs typeface="微软雅黑" panose="020B0503020204020204" charset="-122"/>
              </a:rPr>
              <a:t>XML</a:t>
            </a:r>
            <a:r>
              <a:rPr lang="zh-CN" altLang="en-US" sz="2800" dirty="0" smtClean="0">
                <a:latin typeface="微软雅黑" panose="020B0503020204020204" charset="-122"/>
                <a:ea typeface="微软雅黑" panose="020B0503020204020204" charset="-122"/>
                <a:cs typeface="微软雅黑" panose="020B0503020204020204" charset="-122"/>
              </a:rPr>
              <a:t>文档 </a:t>
            </a:r>
            <a:r>
              <a:rPr lang="zh-CN" altLang="en-US" sz="2800" dirty="0">
                <a:latin typeface="微软雅黑" panose="020B0503020204020204" charset="-122"/>
                <a:ea typeface="微软雅黑" panose="020B0503020204020204" charset="-122"/>
                <a:cs typeface="微软雅黑" panose="020B0503020204020204" charset="-122"/>
              </a:rPr>
              <a:t>、</a:t>
            </a:r>
            <a:r>
              <a:rPr lang="en-US" altLang="zh-CN" sz="2800" dirty="0">
                <a:latin typeface="微软雅黑" panose="020B0503020204020204" charset="-122"/>
                <a:ea typeface="微软雅黑" panose="020B0503020204020204" charset="-122"/>
                <a:cs typeface="微软雅黑" panose="020B0503020204020204" charset="-122"/>
              </a:rPr>
              <a:t>HTML </a:t>
            </a:r>
            <a:r>
              <a:rPr lang="zh-CN" altLang="en-US" sz="2800" dirty="0" smtClean="0">
                <a:latin typeface="微软雅黑" panose="020B0503020204020204" charset="-122"/>
                <a:ea typeface="微软雅黑" panose="020B0503020204020204" charset="-122"/>
                <a:cs typeface="微软雅黑" panose="020B0503020204020204" charset="-122"/>
              </a:rPr>
              <a:t>文档和</a:t>
            </a:r>
            <a:r>
              <a:rPr lang="en-US" altLang="zh-CN" sz="2800" dirty="0" smtClean="0">
                <a:latin typeface="微软雅黑" panose="020B0503020204020204" charset="-122"/>
                <a:ea typeface="微软雅黑" panose="020B0503020204020204" charset="-122"/>
                <a:cs typeface="微软雅黑" panose="020B0503020204020204" charset="-122"/>
              </a:rPr>
              <a:t>JSON </a:t>
            </a:r>
            <a:r>
              <a:rPr lang="zh-CN" altLang="en-US" sz="2800" dirty="0" smtClean="0">
                <a:latin typeface="微软雅黑" panose="020B0503020204020204" charset="-122"/>
                <a:ea typeface="微软雅黑" panose="020B0503020204020204" charset="-122"/>
                <a:cs typeface="微软雅黑" panose="020B0503020204020204" charset="-122"/>
              </a:rPr>
              <a:t>文档 </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文档数据库中的模型采用的是模型视图控制器</a:t>
            </a:r>
            <a:r>
              <a:rPr lang="en-US" altLang="zh-CN" sz="2800" dirty="0">
                <a:latin typeface="微软雅黑" panose="020B0503020204020204" charset="-122"/>
                <a:ea typeface="微软雅黑" panose="020B0503020204020204" charset="-122"/>
                <a:cs typeface="微软雅黑" panose="020B0503020204020204" charset="-122"/>
              </a:rPr>
              <a:t>(MVC)</a:t>
            </a:r>
            <a:r>
              <a:rPr lang="zh-CN" altLang="en-US" sz="2800" dirty="0">
                <a:latin typeface="微软雅黑" panose="020B0503020204020204" charset="-122"/>
                <a:ea typeface="微软雅黑" panose="020B0503020204020204" charset="-122"/>
                <a:cs typeface="微软雅黑" panose="020B0503020204020204" charset="-122"/>
              </a:rPr>
              <a:t>中的模型层</a:t>
            </a: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每个</a:t>
            </a:r>
            <a:r>
              <a:rPr lang="en-US" altLang="zh-CN" sz="2800" dirty="0">
                <a:latin typeface="微软雅黑" panose="020B0503020204020204" charset="-122"/>
                <a:ea typeface="微软雅黑" panose="020B0503020204020204" charset="-122"/>
                <a:cs typeface="微软雅黑" panose="020B0503020204020204" charset="-122"/>
              </a:rPr>
              <a:t>JSON </a:t>
            </a:r>
            <a:r>
              <a:rPr lang="zh-CN" altLang="en-US" sz="2800" dirty="0">
                <a:latin typeface="微软雅黑" panose="020B0503020204020204" charset="-122"/>
                <a:ea typeface="微软雅黑" panose="020B0503020204020204" charset="-122"/>
                <a:cs typeface="微软雅黑" panose="020B0503020204020204" charset="-122"/>
              </a:rPr>
              <a:t>文档 的</a:t>
            </a:r>
            <a:r>
              <a:rPr lang="en-US" altLang="zh-CN" sz="2800" dirty="0">
                <a:latin typeface="微软雅黑" panose="020B0503020204020204" charset="-122"/>
                <a:ea typeface="微软雅黑" panose="020B0503020204020204" charset="-122"/>
                <a:cs typeface="微软雅黑" panose="020B0503020204020204" charset="-122"/>
              </a:rPr>
              <a:t>ID </a:t>
            </a:r>
            <a:r>
              <a:rPr lang="zh-CN" altLang="en-US" sz="2800" dirty="0">
                <a:latin typeface="微软雅黑" panose="020B0503020204020204" charset="-122"/>
                <a:ea typeface="微软雅黑" panose="020B0503020204020204" charset="-122"/>
                <a:cs typeface="微软雅黑" panose="020B0503020204020204" charset="-122"/>
              </a:rPr>
              <a:t>就是它唯一的键 </a:t>
            </a:r>
          </a:p>
          <a:p>
            <a:pPr>
              <a:lnSpc>
                <a:spcPct val="150000"/>
              </a:lnSpc>
            </a:pPr>
            <a:endParaRPr lang="zh-CN" altLang="en-US"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013" y="618893"/>
            <a:ext cx="10963563" cy="517237"/>
          </a:xfrm>
        </p:spPr>
        <p:txBody>
          <a:bodyPr>
            <a:normAutofit fontScale="90000"/>
          </a:bodyPr>
          <a:lstStyle/>
          <a:p>
            <a:r>
              <a:rPr lang="zh-CN" altLang="en-US" dirty="0" smtClean="0">
                <a:latin typeface="微软雅黑" panose="020B0503020204020204" charset="-122"/>
                <a:ea typeface="微软雅黑" panose="020B0503020204020204" charset="-122"/>
                <a:cs typeface="微软雅黑" panose="020B0503020204020204" charset="-122"/>
              </a:rPr>
              <a:t>数据分片 </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p:txBody>
          <a:bodyPr>
            <a:normAutofit/>
          </a:bodyPr>
          <a:lstStyle/>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把数据的各个部分存放在不同的服务器</a:t>
            </a: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节点中，每个服务器</a:t>
            </a: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节点负责自身</a:t>
            </a:r>
            <a:r>
              <a:rPr lang="zh-CN" altLang="en-US" sz="2800" dirty="0" smtClean="0">
                <a:latin typeface="微软雅黑" panose="020B0503020204020204" charset="-122"/>
                <a:ea typeface="微软雅黑" panose="020B0503020204020204" charset="-122"/>
                <a:cs typeface="微软雅黑" panose="020B0503020204020204" charset="-122"/>
              </a:rPr>
              <a:t>数据的</a:t>
            </a:r>
            <a:r>
              <a:rPr lang="zh-CN" altLang="en-US" sz="2800" dirty="0">
                <a:latin typeface="微软雅黑" panose="020B0503020204020204" charset="-122"/>
                <a:ea typeface="微软雅黑" panose="020B0503020204020204" charset="-122"/>
                <a:cs typeface="微软雅黑" panose="020B0503020204020204" charset="-122"/>
              </a:rPr>
              <a:t>读取与写入操作，以此实现横向扩展，这种技术称为分片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如何存放</a:t>
            </a:r>
            <a:r>
              <a:rPr lang="zh-CN" altLang="en-US" sz="2800" dirty="0" smtClean="0">
                <a:latin typeface="微软雅黑" panose="020B0503020204020204" charset="-122"/>
                <a:ea typeface="微软雅黑" panose="020B0503020204020204" charset="-122"/>
                <a:cs typeface="微软雅黑" panose="020B0503020204020204" charset="-122"/>
              </a:rPr>
              <a:t>数据</a:t>
            </a:r>
            <a:r>
              <a:rPr lang="en-US" altLang="zh-CN" sz="2800" dirty="0" smtClean="0">
                <a:latin typeface="微软雅黑" panose="020B0503020204020204" charset="-122"/>
                <a:ea typeface="微软雅黑" panose="020B0503020204020204" charset="-122"/>
                <a:cs typeface="微软雅黑" panose="020B0503020204020204" charset="-122"/>
                <a:sym typeface="+mn-ea"/>
              </a:rPr>
              <a:t>-</a:t>
            </a:r>
            <a:r>
              <a:rPr lang="zh-CN" altLang="en-US" sz="2800" dirty="0" smtClean="0">
                <a:latin typeface="微软雅黑" panose="020B0503020204020204" charset="-122"/>
                <a:ea typeface="微软雅黑" panose="020B0503020204020204" charset="-122"/>
                <a:cs typeface="微软雅黑" panose="020B0503020204020204" charset="-122"/>
                <a:sym typeface="+mn-ea"/>
              </a:rPr>
              <a:t> 即</a:t>
            </a:r>
            <a:r>
              <a:rPr lang="zh-CN" altLang="en-US" sz="2800" dirty="0" smtClean="0">
                <a:latin typeface="微软雅黑" panose="020B0503020204020204" charset="-122"/>
                <a:ea typeface="微软雅黑" panose="020B0503020204020204" charset="-122"/>
                <a:cs typeface="微软雅黑" panose="020B0503020204020204" charset="-122"/>
              </a:rPr>
              <a:t>可以</a:t>
            </a:r>
            <a:r>
              <a:rPr lang="zh-CN" altLang="en-US" sz="2800" dirty="0">
                <a:latin typeface="微软雅黑" panose="020B0503020204020204" charset="-122"/>
                <a:ea typeface="微软雅黑" panose="020B0503020204020204" charset="-122"/>
                <a:cs typeface="微软雅黑" panose="020B0503020204020204" charset="-122"/>
              </a:rPr>
              <a:t>实现用户从一个逻辑</a:t>
            </a:r>
            <a:r>
              <a:rPr lang="zh-CN" altLang="en-US" sz="2800" dirty="0" smtClean="0">
                <a:latin typeface="微软雅黑" panose="020B0503020204020204" charset="-122"/>
                <a:ea typeface="微软雅黑" panose="020B0503020204020204" charset="-122"/>
                <a:cs typeface="微软雅黑" panose="020B0503020204020204" charset="-122"/>
              </a:rPr>
              <a:t>节点</a:t>
            </a:r>
            <a:r>
              <a:rPr lang="zh-CN" altLang="en-US" sz="2800" dirty="0">
                <a:latin typeface="微软雅黑" panose="020B0503020204020204" charset="-122"/>
                <a:ea typeface="微软雅黑" panose="020B0503020204020204" charset="-122"/>
                <a:cs typeface="微软雅黑" panose="020B0503020204020204" charset="-122"/>
              </a:rPr>
              <a:t>（</a:t>
            </a:r>
            <a:r>
              <a:rPr lang="zh-CN" altLang="en-US" sz="2800" dirty="0" smtClean="0">
                <a:latin typeface="微软雅黑" panose="020B0503020204020204" charset="-122"/>
                <a:ea typeface="微软雅黑" panose="020B0503020204020204" charset="-122"/>
                <a:cs typeface="微软雅黑" panose="020B0503020204020204" charset="-122"/>
              </a:rPr>
              <a:t>实际</a:t>
            </a:r>
            <a:r>
              <a:rPr lang="zh-CN" altLang="en-US" sz="2800" dirty="0">
                <a:latin typeface="微软雅黑" panose="020B0503020204020204" charset="-122"/>
                <a:ea typeface="微软雅黑" panose="020B0503020204020204" charset="-122"/>
                <a:cs typeface="微软雅黑" panose="020B0503020204020204" charset="-122"/>
              </a:rPr>
              <a:t>多个物理节点的</a:t>
            </a:r>
            <a:r>
              <a:rPr lang="zh-CN" altLang="en-US" sz="2800" dirty="0" smtClean="0">
                <a:latin typeface="微软雅黑" panose="020B0503020204020204" charset="-122"/>
                <a:ea typeface="微软雅黑" panose="020B0503020204020204" charset="-122"/>
                <a:cs typeface="微软雅黑" panose="020B0503020204020204" charset="-122"/>
              </a:rPr>
              <a:t>方式</a:t>
            </a:r>
            <a:r>
              <a:rPr lang="zh-CN" altLang="en-US" sz="2800" dirty="0">
                <a:latin typeface="微软雅黑" panose="020B0503020204020204" charset="-122"/>
                <a:ea typeface="微软雅黑" panose="020B0503020204020204" charset="-122"/>
                <a:cs typeface="微软雅黑" panose="020B0503020204020204" charset="-122"/>
              </a:rPr>
              <a:t>）</a:t>
            </a:r>
            <a:r>
              <a:rPr lang="zh-CN" altLang="en-US" sz="2800" dirty="0" smtClean="0">
                <a:latin typeface="微软雅黑" panose="020B0503020204020204" charset="-122"/>
                <a:ea typeface="微软雅黑" panose="020B0503020204020204" charset="-122"/>
                <a:cs typeface="微软雅黑" panose="020B0503020204020204" charset="-122"/>
              </a:rPr>
              <a:t>获取数据</a:t>
            </a:r>
            <a:r>
              <a:rPr lang="zh-CN" altLang="en-US" sz="2800" dirty="0">
                <a:latin typeface="微软雅黑" panose="020B0503020204020204" charset="-122"/>
                <a:ea typeface="微软雅黑" panose="020B0503020204020204" charset="-122"/>
                <a:cs typeface="微软雅黑" panose="020B0503020204020204" charset="-122"/>
              </a:rPr>
              <a:t>，并且不用担心数据的存放</a:t>
            </a:r>
            <a:r>
              <a:rPr lang="zh-CN" altLang="en-US" sz="2800" dirty="0" smtClean="0">
                <a:latin typeface="微软雅黑" panose="020B0503020204020204" charset="-122"/>
                <a:ea typeface="微软雅黑" panose="020B0503020204020204" charset="-122"/>
                <a:cs typeface="微软雅黑" panose="020B0503020204020204" charset="-122"/>
              </a:rPr>
              <a:t>位置</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如何保证负载</a:t>
            </a:r>
            <a:r>
              <a:rPr lang="zh-CN" altLang="en-US" sz="2800" dirty="0" smtClean="0">
                <a:latin typeface="微软雅黑" panose="020B0503020204020204" charset="-122"/>
                <a:ea typeface="微软雅黑" panose="020B0503020204020204" charset="-122"/>
                <a:cs typeface="微软雅黑" panose="020B0503020204020204" charset="-122"/>
              </a:rPr>
              <a:t>平衡 </a:t>
            </a:r>
            <a:r>
              <a:rPr lang="en-US" altLang="zh-CN" sz="2800" dirty="0" smtClean="0">
                <a:latin typeface="微软雅黑" panose="020B0503020204020204" charset="-122"/>
                <a:ea typeface="微软雅黑" panose="020B0503020204020204" charset="-122"/>
                <a:cs typeface="微软雅黑" panose="020B0503020204020204" charset="-122"/>
              </a:rPr>
              <a:t>-</a:t>
            </a:r>
            <a:r>
              <a:rPr lang="zh-CN" altLang="en-US" sz="2800" dirty="0" smtClean="0">
                <a:latin typeface="微软雅黑" panose="020B0503020204020204" charset="-122"/>
                <a:ea typeface="微软雅黑" panose="020B0503020204020204" charset="-122"/>
                <a:cs typeface="微软雅黑" panose="020B0503020204020204" charset="-122"/>
              </a:rPr>
              <a:t> 即</a:t>
            </a:r>
            <a:r>
              <a:rPr lang="zh-CN" altLang="en-US" sz="2800" dirty="0">
                <a:latin typeface="微软雅黑" panose="020B0503020204020204" charset="-122"/>
                <a:ea typeface="微软雅黑" panose="020B0503020204020204" charset="-122"/>
                <a:cs typeface="微软雅黑" panose="020B0503020204020204" charset="-122"/>
              </a:rPr>
              <a:t>如何把聚合数据均匀地分布在各个节点中</a:t>
            </a: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让它们</a:t>
            </a:r>
            <a:r>
              <a:rPr lang="zh-CN" altLang="en-US" sz="2800" dirty="0" smtClean="0">
                <a:latin typeface="微软雅黑" panose="020B0503020204020204" charset="-122"/>
                <a:ea typeface="微软雅黑" panose="020B0503020204020204" charset="-122"/>
                <a:cs typeface="微软雅黑" panose="020B0503020204020204" charset="-122"/>
              </a:rPr>
              <a:t>需要处理</a:t>
            </a:r>
            <a:r>
              <a:rPr lang="zh-CN" altLang="en-US" sz="2800" dirty="0">
                <a:latin typeface="微软雅黑" panose="020B0503020204020204" charset="-122"/>
                <a:ea typeface="微软雅黑" panose="020B0503020204020204" charset="-122"/>
                <a:cs typeface="微软雅黑" panose="020B0503020204020204" charset="-122"/>
              </a:rPr>
              <a:t>的负载量相等 </a:t>
            </a:r>
            <a:r>
              <a:rPr lang="zh-CN" altLang="en-US" sz="2800" dirty="0" smtClean="0">
                <a:latin typeface="微软雅黑" panose="020B0503020204020204" charset="-122"/>
                <a:ea typeface="微软雅黑" panose="020B0503020204020204" charset="-122"/>
                <a:cs typeface="微软雅黑" panose="020B0503020204020204" charset="-122"/>
              </a:rPr>
              <a:t> </a:t>
            </a: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800" dirty="0" smtClean="0">
              <a:latin typeface="微软雅黑" panose="020B0503020204020204" charset="-122"/>
              <a:ea typeface="微软雅黑" panose="020B0503020204020204" charset="-122"/>
              <a:cs typeface="微软雅黑" panose="020B0503020204020204" charset="-122"/>
            </a:endParaRPr>
          </a:p>
          <a:p>
            <a:endParaRPr lang="en-US" sz="28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文档数据库与关系型数据库的</a:t>
            </a:r>
            <a:r>
              <a:rPr lang="zh-CN" altLang="en-US" dirty="0" smtClean="0"/>
              <a:t>区别</a:t>
            </a:r>
            <a:endParaRPr lang="zh-CN" altLang="en-US" dirty="0"/>
          </a:p>
        </p:txBody>
      </p:sp>
      <p:sp>
        <p:nvSpPr>
          <p:cNvPr id="3" name="内容占位符 2"/>
          <p:cNvSpPr>
            <a:spLocks noGrp="1"/>
          </p:cNvSpPr>
          <p:nvPr>
            <p:ph idx="1"/>
          </p:nvPr>
        </p:nvSpPr>
        <p:spPr>
          <a:xfrm>
            <a:off x="757382" y="1435050"/>
            <a:ext cx="10760363" cy="4992255"/>
          </a:xfrm>
        </p:spPr>
        <p:txBody>
          <a:bodyPr>
            <a:normAutofit/>
          </a:bodyPr>
          <a:lstStyle/>
          <a:p>
            <a:r>
              <a:rPr lang="zh-CN" altLang="en-US" sz="2800" dirty="0" smtClean="0"/>
              <a:t>文档数据库也</a:t>
            </a:r>
            <a:r>
              <a:rPr lang="zh-CN" altLang="en-US" sz="2800" dirty="0"/>
              <a:t>不同于关系数据库</a:t>
            </a:r>
            <a:r>
              <a:rPr lang="en-US" altLang="zh-CN" sz="2800" dirty="0"/>
              <a:t>,</a:t>
            </a:r>
            <a:r>
              <a:rPr lang="zh-CN" altLang="en-US" sz="2800" dirty="0"/>
              <a:t>关系数据库是高度结构化的</a:t>
            </a:r>
            <a:r>
              <a:rPr lang="en-US" altLang="zh-CN" sz="2800" dirty="0"/>
              <a:t>,</a:t>
            </a:r>
            <a:r>
              <a:rPr lang="zh-CN" altLang="en-US" sz="2800" dirty="0" smtClean="0"/>
              <a:t>而文档</a:t>
            </a:r>
            <a:r>
              <a:rPr lang="zh-CN" altLang="en-US" sz="2800" dirty="0"/>
              <a:t>数据库允许创建许多不同类型的非结构化的或任意格式的</a:t>
            </a:r>
            <a:r>
              <a:rPr lang="zh-CN" altLang="en-US" sz="2800" dirty="0" smtClean="0"/>
              <a:t>字段</a:t>
            </a:r>
            <a:endParaRPr lang="en-US" altLang="zh-CN" sz="2800" dirty="0" smtClean="0"/>
          </a:p>
          <a:p>
            <a:r>
              <a:rPr lang="zh-CN" altLang="en-US" sz="2800" dirty="0" smtClean="0"/>
              <a:t>与</a:t>
            </a:r>
            <a:r>
              <a:rPr lang="zh-CN" altLang="en-US" sz="2800" dirty="0"/>
              <a:t>关系数据库的主要不同在于</a:t>
            </a:r>
            <a:r>
              <a:rPr lang="en-US" altLang="zh-CN" sz="2800" dirty="0"/>
              <a:t>,</a:t>
            </a:r>
            <a:r>
              <a:rPr lang="zh-CN" altLang="en-US" sz="2800" dirty="0"/>
              <a:t>它不提供对参数完整性和分布事务的支持</a:t>
            </a:r>
            <a:r>
              <a:rPr lang="en-US" altLang="zh-CN" sz="2800" dirty="0"/>
              <a:t>,</a:t>
            </a:r>
            <a:r>
              <a:rPr lang="zh-CN" altLang="en-US" sz="2800" dirty="0"/>
              <a:t>但和关系数据库也不是相互排斥的</a:t>
            </a:r>
            <a:r>
              <a:rPr lang="en-US" altLang="zh-CN" sz="2800" dirty="0"/>
              <a:t>,</a:t>
            </a:r>
            <a:r>
              <a:rPr lang="zh-CN" altLang="en-US" sz="2800" dirty="0"/>
              <a:t>它们之间可以相互交换数据</a:t>
            </a:r>
            <a:r>
              <a:rPr lang="en-US" altLang="zh-CN" sz="2800" dirty="0"/>
              <a:t>,</a:t>
            </a:r>
            <a:r>
              <a:rPr lang="zh-CN" altLang="en-US" sz="2800" dirty="0"/>
              <a:t>从而相互补充、扩展。</a:t>
            </a:r>
          </a:p>
        </p:txBody>
      </p:sp>
    </p:spTree>
    <p:extLst>
      <p:ext uri="{BB962C8B-B14F-4D97-AF65-F5344CB8AC3E}">
        <p14:creationId xmlns:p14="http://schemas.microsoft.com/office/powerpoint/2010/main" val="7326206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文档数据库与文件系统的</a:t>
            </a:r>
            <a:r>
              <a:rPr lang="zh-CN" altLang="en-US" dirty="0" smtClean="0"/>
              <a:t>区别</a:t>
            </a:r>
            <a:endParaRPr lang="zh-CN" altLang="en-US" dirty="0"/>
          </a:p>
        </p:txBody>
      </p:sp>
      <p:sp>
        <p:nvSpPr>
          <p:cNvPr id="3" name="内容占位符 2"/>
          <p:cNvSpPr>
            <a:spLocks noGrp="1"/>
          </p:cNvSpPr>
          <p:nvPr>
            <p:ph idx="1"/>
          </p:nvPr>
        </p:nvSpPr>
        <p:spPr/>
        <p:txBody>
          <a:bodyPr/>
          <a:lstStyle/>
          <a:p>
            <a:r>
              <a:rPr lang="zh-CN" altLang="en-US" dirty="0" smtClean="0"/>
              <a:t>文档</a:t>
            </a:r>
            <a:r>
              <a:rPr lang="zh-CN" altLang="en-US" dirty="0"/>
              <a:t>数据库与五、六十年代管理数据的文件系统不同，文档数据库仍属于数据库范畴</a:t>
            </a:r>
            <a:r>
              <a:rPr lang="zh-CN" altLang="en-US" dirty="0" smtClean="0"/>
              <a:t>。</a:t>
            </a:r>
            <a:endParaRPr lang="en-US" altLang="zh-CN" dirty="0" smtClean="0"/>
          </a:p>
          <a:p>
            <a:r>
              <a:rPr lang="zh-CN" altLang="en-US" dirty="0" smtClean="0"/>
              <a:t>文件系统</a:t>
            </a:r>
            <a:r>
              <a:rPr lang="zh-CN" altLang="en-US" dirty="0"/>
              <a:t>中的文件基本上对应于某个应用程序。当不同的应用程序所需要的数据有部分相同时，也必须建立各自的文件，而不能共享数据，而文档数据库可以共享相同的数据。因此，文件系统比文档数据库数据冗余度更大，更浪费存储空间，且更难于管理维护</a:t>
            </a:r>
            <a:r>
              <a:rPr lang="zh-CN" altLang="en-US" dirty="0" smtClean="0"/>
              <a:t>。</a:t>
            </a:r>
            <a:endParaRPr lang="en-US" altLang="zh-CN" dirty="0" smtClean="0"/>
          </a:p>
          <a:p>
            <a:r>
              <a:rPr lang="zh-CN" altLang="en-US" dirty="0" smtClean="0"/>
              <a:t>文件系统</a:t>
            </a:r>
            <a:r>
              <a:rPr lang="zh-CN" altLang="en-US" dirty="0"/>
              <a:t>中的文件是为某一特定应用服务的，所以，要想对现有的数据再增加一些新的应用是很困难的，系统不容易扩充。数据和程序缺乏独立性</a:t>
            </a:r>
            <a:r>
              <a:rPr lang="zh-CN" altLang="en-US" dirty="0" smtClean="0"/>
              <a:t>。</a:t>
            </a:r>
            <a:endParaRPr lang="en-US" altLang="zh-CN" dirty="0" smtClean="0"/>
          </a:p>
          <a:p>
            <a:r>
              <a:rPr lang="zh-CN" altLang="en-US" dirty="0" smtClean="0"/>
              <a:t>而</a:t>
            </a:r>
            <a:r>
              <a:rPr lang="zh-CN" altLang="en-US" dirty="0"/>
              <a:t>文档数据库具有数据的物理独立性和逻辑独立性，数据和程序分离。</a:t>
            </a:r>
          </a:p>
        </p:txBody>
      </p:sp>
    </p:spTree>
    <p:extLst>
      <p:ext uri="{BB962C8B-B14F-4D97-AF65-F5344CB8AC3E}">
        <p14:creationId xmlns:p14="http://schemas.microsoft.com/office/powerpoint/2010/main" val="38478624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4" y="637308"/>
            <a:ext cx="5116744" cy="517237"/>
          </a:xfrm>
        </p:spPr>
        <p:txBody>
          <a:bodyPr>
            <a:normAutofit fontScale="90000"/>
          </a:bodyPr>
          <a:lstStyle/>
          <a:p>
            <a:r>
              <a:rPr lang="zh-CN" altLang="en-US" dirty="0" smtClean="0">
                <a:latin typeface="微软雅黑" panose="020B0503020204020204" charset="-122"/>
                <a:ea typeface="微软雅黑" panose="020B0503020204020204" charset="-122"/>
                <a:cs typeface="微软雅黑" panose="020B0503020204020204" charset="-122"/>
              </a:rPr>
              <a:t>阿里云数据库 </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a:xfrm>
            <a:off x="752475" y="1253490"/>
            <a:ext cx="5306695" cy="4852035"/>
          </a:xfrm>
        </p:spPr>
        <p:txBody>
          <a:bodyPr>
            <a:noAutofit/>
          </a:bodyPr>
          <a:lstStyle/>
          <a:p>
            <a:pPr>
              <a:lnSpc>
                <a:spcPct val="150000"/>
              </a:lnSpc>
            </a:pPr>
            <a:r>
              <a:rPr lang="zh-CN" altLang="en-US" dirty="0">
                <a:latin typeface="微软雅黑" panose="020B0503020204020204" charset="-122"/>
                <a:ea typeface="微软雅黑" panose="020B0503020204020204" charset="-122"/>
                <a:cs typeface="微软雅黑" panose="020B0503020204020204" charset="-122"/>
              </a:rPr>
              <a:t>阿里云数据库是一种稳定可靠、可弹性伸缩的</a:t>
            </a:r>
            <a:r>
              <a:rPr lang="en-US" altLang="zh-CN" dirty="0" err="1">
                <a:latin typeface="微软雅黑" panose="020B0503020204020204" charset="-122"/>
                <a:ea typeface="微软雅黑" panose="020B0503020204020204" charset="-122"/>
                <a:cs typeface="微软雅黑" panose="020B0503020204020204" charset="-122"/>
              </a:rPr>
              <a:t>在线</a:t>
            </a:r>
            <a:r>
              <a:rPr lang="zh-CN" altLang="en-US" dirty="0">
                <a:latin typeface="微软雅黑" panose="020B0503020204020204" charset="-122"/>
                <a:ea typeface="微软雅黑" panose="020B0503020204020204" charset="-122"/>
                <a:cs typeface="微软雅黑" panose="020B0503020204020204" charset="-122"/>
              </a:rPr>
              <a:t>数据库服务</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提供 </a:t>
            </a:r>
            <a:r>
              <a:rPr lang="en-US" altLang="zh-CN" dirty="0">
                <a:latin typeface="微软雅黑" panose="020B0503020204020204" charset="-122"/>
                <a:ea typeface="微软雅黑" panose="020B0503020204020204" charset="-122"/>
                <a:cs typeface="微软雅黑" panose="020B0503020204020204" charset="-122"/>
              </a:rPr>
              <a:t>NoSQL</a:t>
            </a:r>
            <a:r>
              <a:rPr lang="zh-CN" altLang="en-US" dirty="0">
                <a:latin typeface="微软雅黑" panose="020B0503020204020204" charset="-122"/>
                <a:ea typeface="微软雅黑" panose="020B0503020204020204" charset="-122"/>
                <a:cs typeface="微软雅黑" panose="020B0503020204020204" charset="-122"/>
              </a:rPr>
              <a:t>数据库 和关系型数据库两种数据库服务 </a:t>
            </a:r>
          </a:p>
          <a:p>
            <a:pPr>
              <a:lnSpc>
                <a:spcPct val="150000"/>
              </a:lnSpc>
            </a:pPr>
            <a:r>
              <a:rPr lang="zh-CN" altLang="en-US" dirty="0" smtClean="0">
                <a:latin typeface="微软雅黑" panose="020B0503020204020204" charset="-122"/>
                <a:ea typeface="微软雅黑" panose="020B0503020204020204" charset="-122"/>
                <a:cs typeface="微软雅黑" panose="020B0503020204020204" charset="-122"/>
              </a:rPr>
              <a:t>云数据库 </a:t>
            </a:r>
            <a:r>
              <a:rPr lang="en-US" altLang="zh-CN" dirty="0" err="1">
                <a:latin typeface="微软雅黑" panose="020B0503020204020204" charset="-122"/>
                <a:ea typeface="微软雅黑" panose="020B0503020204020204" charset="-122"/>
                <a:cs typeface="微软雅黑" panose="020B0503020204020204" charset="-122"/>
              </a:rPr>
              <a:t>Redis</a:t>
            </a:r>
            <a:r>
              <a:rPr lang="en-US" altLang="zh-CN" dirty="0">
                <a:latin typeface="微软雅黑" panose="020B0503020204020204" charset="-122"/>
                <a:ea typeface="微软雅黑" panose="020B0503020204020204" charset="-122"/>
                <a:cs typeface="微软雅黑" panose="020B0503020204020204" charset="-122"/>
              </a:rPr>
              <a:t> </a:t>
            </a:r>
            <a:r>
              <a:rPr lang="en-US" altLang="zh-CN" dirty="0" smtClean="0">
                <a:latin typeface="微软雅黑" panose="020B0503020204020204" charset="-122"/>
                <a:ea typeface="微软雅黑" panose="020B0503020204020204" charset="-122"/>
                <a:cs typeface="微软雅黑" panose="020B0503020204020204" charset="-122"/>
              </a:rPr>
              <a:t>- </a:t>
            </a:r>
            <a:r>
              <a:rPr lang="zh-CN" altLang="en-US" dirty="0" smtClean="0">
                <a:latin typeface="微软雅黑" panose="020B0503020204020204" charset="-122"/>
                <a:ea typeface="微软雅黑" panose="020B0503020204020204" charset="-122"/>
                <a:cs typeface="微软雅黑" panose="020B0503020204020204" charset="-122"/>
              </a:rPr>
              <a:t>阿里云数据库 </a:t>
            </a:r>
            <a:r>
              <a:rPr lang="en-US" altLang="zh-CN" dirty="0" err="1">
                <a:latin typeface="微软雅黑" panose="020B0503020204020204" charset="-122"/>
                <a:ea typeface="微软雅黑" panose="020B0503020204020204" charset="-122"/>
                <a:cs typeface="微软雅黑" panose="020B0503020204020204" charset="-122"/>
              </a:rPr>
              <a:t>Redis</a:t>
            </a:r>
            <a:r>
              <a:rPr lang="en-US" altLang="zh-CN" dirty="0">
                <a:latin typeface="微软雅黑" panose="020B0503020204020204" charset="-122"/>
                <a:ea typeface="微软雅黑" panose="020B0503020204020204" charset="-122"/>
                <a:cs typeface="微软雅黑" panose="020B0503020204020204" charset="-122"/>
              </a:rPr>
              <a:t> </a:t>
            </a:r>
            <a:r>
              <a:rPr lang="zh-CN" altLang="en-US" dirty="0">
                <a:latin typeface="微软雅黑" panose="020B0503020204020204" charset="-122"/>
                <a:ea typeface="微软雅黑" panose="020B0503020204020204" charset="-122"/>
                <a:cs typeface="微软雅黑" panose="020B0503020204020204" charset="-122"/>
              </a:rPr>
              <a:t>版 </a:t>
            </a:r>
            <a:r>
              <a:rPr lang="en-US" altLang="zh-CN" dirty="0">
                <a:latin typeface="微软雅黑" panose="020B0503020204020204" charset="-122"/>
                <a:ea typeface="微软雅黑" panose="020B0503020204020204" charset="-122"/>
                <a:cs typeface="微软雅黑" panose="020B0503020204020204" charset="-122"/>
              </a:rPr>
              <a:t>(</a:t>
            </a:r>
            <a:r>
              <a:rPr lang="en-US" altLang="zh-CN" dirty="0" err="1">
                <a:latin typeface="微软雅黑" panose="020B0503020204020204" charset="-122"/>
                <a:ea typeface="微软雅黑" panose="020B0503020204020204" charset="-122"/>
                <a:cs typeface="微软雅黑" panose="020B0503020204020204" charset="-122"/>
              </a:rPr>
              <a:t>ApsaraDB</a:t>
            </a:r>
            <a:r>
              <a:rPr lang="en-US" altLang="zh-CN" dirty="0">
                <a:latin typeface="微软雅黑" panose="020B0503020204020204" charset="-122"/>
                <a:ea typeface="微软雅黑" panose="020B0503020204020204" charset="-122"/>
                <a:cs typeface="微软雅黑" panose="020B0503020204020204" charset="-122"/>
              </a:rPr>
              <a:t> for </a:t>
            </a:r>
            <a:r>
              <a:rPr lang="en-US" altLang="zh-CN" dirty="0" err="1">
                <a:latin typeface="微软雅黑" panose="020B0503020204020204" charset="-122"/>
                <a:ea typeface="微软雅黑" panose="020B0503020204020204" charset="-122"/>
                <a:cs typeface="微软雅黑" panose="020B0503020204020204" charset="-122"/>
              </a:rPr>
              <a:t>Redis</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cs typeface="微软雅黑" panose="020B0503020204020204" charset="-122"/>
              </a:rPr>
              <a:t>是兼容开源 </a:t>
            </a:r>
            <a:r>
              <a:rPr lang="en-US" altLang="zh-CN" dirty="0" err="1">
                <a:latin typeface="微软雅黑" panose="020B0503020204020204" charset="-122"/>
                <a:ea typeface="微软雅黑" panose="020B0503020204020204" charset="-122"/>
                <a:cs typeface="微软雅黑" panose="020B0503020204020204" charset="-122"/>
              </a:rPr>
              <a:t>Redis</a:t>
            </a:r>
            <a:r>
              <a:rPr lang="en-US" altLang="zh-CN" dirty="0">
                <a:latin typeface="微软雅黑" panose="020B0503020204020204" charset="-122"/>
                <a:ea typeface="微软雅黑" panose="020B0503020204020204" charset="-122"/>
                <a:cs typeface="微软雅黑" panose="020B0503020204020204" charset="-122"/>
              </a:rPr>
              <a:t> </a:t>
            </a:r>
            <a:r>
              <a:rPr lang="zh-CN" altLang="en-US" dirty="0" smtClean="0">
                <a:latin typeface="微软雅黑" panose="020B0503020204020204" charset="-122"/>
                <a:ea typeface="微软雅黑" panose="020B0503020204020204" charset="-122"/>
                <a:cs typeface="微软雅黑" panose="020B0503020204020204" charset="-122"/>
              </a:rPr>
              <a:t>协议的 </a:t>
            </a:r>
            <a:r>
              <a:rPr lang="en-US" altLang="zh-CN" dirty="0">
                <a:latin typeface="微软雅黑" panose="020B0503020204020204" charset="-122"/>
                <a:ea typeface="微软雅黑" panose="020B0503020204020204" charset="-122"/>
                <a:cs typeface="微软雅黑" panose="020B0503020204020204" charset="-122"/>
              </a:rPr>
              <a:t>Key-Value </a:t>
            </a:r>
            <a:r>
              <a:rPr lang="zh-CN" altLang="en-US" dirty="0" smtClean="0">
                <a:latin typeface="微软雅黑" panose="020B0503020204020204" charset="-122"/>
                <a:ea typeface="微软雅黑" panose="020B0503020204020204" charset="-122"/>
                <a:cs typeface="微软雅黑" panose="020B0503020204020204" charset="-122"/>
              </a:rPr>
              <a:t>类型在线存储服务 </a:t>
            </a:r>
            <a:endParaRPr lang="zh-CN" altLang="en-US"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dirty="0">
              <a:latin typeface="微软雅黑" panose="020B0503020204020204" charset="-122"/>
              <a:ea typeface="微软雅黑" panose="020B0503020204020204" charset="-122"/>
              <a:cs typeface="微软雅黑" panose="020B0503020204020204" charset="-122"/>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13" y="518795"/>
            <a:ext cx="5681472" cy="25481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413" y="3462527"/>
            <a:ext cx="5647690" cy="2643315"/>
          </a:xfrm>
          <a:prstGeom prst="rect">
            <a:avLst/>
          </a:prstGeom>
        </p:spPr>
      </p:pic>
      <p:sp>
        <p:nvSpPr>
          <p:cNvPr id="6" name="Rectangle 5"/>
          <p:cNvSpPr/>
          <p:nvPr/>
        </p:nvSpPr>
        <p:spPr>
          <a:xfrm>
            <a:off x="7348474" y="2956052"/>
            <a:ext cx="3401568" cy="369332"/>
          </a:xfrm>
          <a:prstGeom prst="rect">
            <a:avLst/>
          </a:prstGeom>
        </p:spPr>
        <p:txBody>
          <a:bodyPr wrap="square">
            <a:spAutoFit/>
          </a:bodyPr>
          <a:lstStyle/>
          <a:p>
            <a:r>
              <a:rPr lang="en-US" altLang="zh-CN" dirty="0">
                <a:latin typeface="微软雅黑" panose="020B0503020204020204" charset="-122"/>
                <a:ea typeface="微软雅黑" panose="020B0503020204020204" charset="-122"/>
                <a:cs typeface="微软雅黑" panose="020B0503020204020204" charset="-122"/>
              </a:rPr>
              <a:t>ECS</a:t>
            </a:r>
            <a:r>
              <a:rPr lang="zh-CN" altLang="en-US" dirty="0">
                <a:latin typeface="微软雅黑" panose="020B0503020204020204" charset="-122"/>
                <a:ea typeface="微软雅黑" panose="020B0503020204020204" charset="-122"/>
                <a:cs typeface="微软雅黑" panose="020B0503020204020204" charset="-122"/>
              </a:rPr>
              <a:t>网页控制台连接 </a:t>
            </a:r>
            <a:r>
              <a:rPr lang="en-US" altLang="zh-CN" dirty="0" err="1">
                <a:latin typeface="微软雅黑" panose="020B0503020204020204" charset="-122"/>
                <a:ea typeface="微软雅黑" panose="020B0503020204020204" charset="-122"/>
                <a:cs typeface="微软雅黑" panose="020B0503020204020204" charset="-122"/>
              </a:rPr>
              <a:t>Redis</a:t>
            </a:r>
            <a:r>
              <a:rPr lang="zh-CN" altLang="en-US" dirty="0" smtClean="0">
                <a:latin typeface="微软雅黑" panose="020B0503020204020204" charset="-122"/>
                <a:ea typeface="微软雅黑" panose="020B0503020204020204" charset="-122"/>
                <a:cs typeface="微软雅黑" panose="020B0503020204020204" charset="-122"/>
              </a:rPr>
              <a:t>实例</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7" name="Rectangle 6"/>
          <p:cNvSpPr/>
          <p:nvPr/>
        </p:nvSpPr>
        <p:spPr>
          <a:xfrm>
            <a:off x="7732029" y="6182906"/>
            <a:ext cx="2951449" cy="369332"/>
          </a:xfrm>
          <a:prstGeom prst="rect">
            <a:avLst/>
          </a:prstGeom>
        </p:spPr>
        <p:txBody>
          <a:bodyPr wrap="none">
            <a:spAutoFit/>
          </a:bodyPr>
          <a:lstStyle/>
          <a:p>
            <a:r>
              <a:rPr lang="zh-CN" altLang="en-US" smtClean="0">
                <a:latin typeface="微软雅黑" panose="020B0503020204020204" charset="-122"/>
                <a:ea typeface="微软雅黑" panose="020B0503020204020204" charset="-122"/>
                <a:cs typeface="微软雅黑" panose="020B0503020204020204" charset="-122"/>
              </a:rPr>
              <a:t>桌面终端连接 </a:t>
            </a:r>
            <a:r>
              <a:rPr lang="en-US" altLang="zh-CN" dirty="0">
                <a:latin typeface="微软雅黑" panose="020B0503020204020204" charset="-122"/>
                <a:ea typeface="微软雅黑" panose="020B0503020204020204" charset="-122"/>
                <a:cs typeface="微软雅黑" panose="020B0503020204020204" charset="-122"/>
              </a:rPr>
              <a:t>ECS </a:t>
            </a:r>
            <a:r>
              <a:rPr lang="zh-CN" altLang="en-US" dirty="0" smtClean="0">
                <a:latin typeface="微软雅黑" panose="020B0503020204020204" charset="-122"/>
                <a:ea typeface="微软雅黑" panose="020B0503020204020204" charset="-122"/>
                <a:cs typeface="微软雅黑" panose="020B0503020204020204" charset="-122"/>
              </a:rPr>
              <a:t>服务器 </a:t>
            </a:r>
            <a:endParaRPr lang="zh-CN" altLang="en-US"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3" y="637308"/>
            <a:ext cx="6021205" cy="517237"/>
          </a:xfrm>
        </p:spPr>
        <p:txBody>
          <a:bodyPr>
            <a:normAutofit fontScale="90000"/>
          </a:bodyPr>
          <a:lstStyle/>
          <a:p>
            <a:r>
              <a:rPr lang="zh-CN" altLang="en-US" dirty="0">
                <a:latin typeface="微软雅黑" panose="020B0503020204020204" charset="-122"/>
                <a:ea typeface="微软雅黑" panose="020B0503020204020204" charset="-122"/>
                <a:cs typeface="微软雅黑" panose="020B0503020204020204" charset="-122"/>
              </a:rPr>
              <a:t>阿里云数据库 </a:t>
            </a:r>
            <a:endParaRPr lang="en-US" dirty="0"/>
          </a:p>
        </p:txBody>
      </p:sp>
      <p:sp>
        <p:nvSpPr>
          <p:cNvPr id="3" name="Content Placeholder 2"/>
          <p:cNvSpPr>
            <a:spLocks noGrp="1"/>
          </p:cNvSpPr>
          <p:nvPr>
            <p:ph idx="1"/>
          </p:nvPr>
        </p:nvSpPr>
        <p:spPr>
          <a:xfrm>
            <a:off x="807466" y="1401763"/>
            <a:ext cx="4916424" cy="4351338"/>
          </a:xfrm>
        </p:spPr>
        <p:txBody>
          <a:bodyPr>
            <a:normAutofit/>
          </a:bodyPr>
          <a:lstStyle/>
          <a:p>
            <a:pPr>
              <a:lnSpc>
                <a:spcPct val="150000"/>
              </a:lnSpc>
            </a:pPr>
            <a:r>
              <a:rPr lang="zh-CN" altLang="en-US" dirty="0">
                <a:latin typeface="微软雅黑" panose="020B0503020204020204" charset="-122"/>
                <a:ea typeface="微软雅黑" panose="020B0503020204020204" charset="-122"/>
                <a:cs typeface="微软雅黑" panose="020B0503020204020204" charset="-122"/>
              </a:rPr>
              <a:t>云数据库 </a:t>
            </a:r>
            <a:r>
              <a:rPr lang="en-US" altLang="zh-CN" dirty="0" smtClean="0">
                <a:latin typeface="微软雅黑" panose="020B0503020204020204" charset="-122"/>
                <a:ea typeface="微软雅黑" panose="020B0503020204020204" charset="-122"/>
                <a:cs typeface="微软雅黑" panose="020B0503020204020204" charset="-122"/>
              </a:rPr>
              <a:t>RDS(</a:t>
            </a:r>
            <a:r>
              <a:rPr lang="en-US" altLang="zh-CN" dirty="0" err="1" smtClean="0">
                <a:latin typeface="微软雅黑" panose="020B0503020204020204" charset="-122"/>
                <a:ea typeface="微软雅黑" panose="020B0503020204020204" charset="-122"/>
                <a:cs typeface="微软雅黑" panose="020B0503020204020204" charset="-122"/>
              </a:rPr>
              <a:t>ApsaraDB</a:t>
            </a:r>
            <a:r>
              <a:rPr lang="en-US" altLang="zh-CN" dirty="0" smtClean="0">
                <a:latin typeface="微软雅黑" panose="020B0503020204020204" charset="-122"/>
                <a:ea typeface="微软雅黑" panose="020B0503020204020204" charset="-122"/>
                <a:cs typeface="微软雅黑" panose="020B0503020204020204" charset="-122"/>
              </a:rPr>
              <a:t> for RDS,RDS) - </a:t>
            </a:r>
            <a:r>
              <a:rPr lang="zh-CN" altLang="en-US" dirty="0" smtClean="0">
                <a:latin typeface="微软雅黑" panose="020B0503020204020204" charset="-122"/>
                <a:ea typeface="微软雅黑" panose="020B0503020204020204" charset="-122"/>
                <a:cs typeface="微软雅黑" panose="020B0503020204020204" charset="-122"/>
              </a:rPr>
              <a:t>是</a:t>
            </a:r>
            <a:r>
              <a:rPr lang="zh-CN" altLang="en-US" dirty="0">
                <a:latin typeface="微软雅黑" panose="020B0503020204020204" charset="-122"/>
                <a:ea typeface="微软雅黑" panose="020B0503020204020204" charset="-122"/>
                <a:cs typeface="微软雅黑" panose="020B0503020204020204" charset="-122"/>
              </a:rPr>
              <a:t>一种稳定可靠、可弹性伸缩的在线</a:t>
            </a:r>
            <a:r>
              <a:rPr lang="zh-CN" altLang="en-US" dirty="0" smtClean="0">
                <a:latin typeface="微软雅黑" panose="020B0503020204020204" charset="-122"/>
                <a:ea typeface="微软雅黑" panose="020B0503020204020204" charset="-122"/>
                <a:cs typeface="微软雅黑" panose="020B0503020204020204" charset="-122"/>
              </a:rPr>
              <a:t>数据库</a:t>
            </a:r>
            <a:r>
              <a:rPr lang="zh-CN" altLang="en-US" dirty="0">
                <a:latin typeface="微软雅黑" panose="020B0503020204020204" charset="-122"/>
                <a:ea typeface="微软雅黑" panose="020B0503020204020204" charset="-122"/>
                <a:cs typeface="微软雅黑" panose="020B0503020204020204" charset="-122"/>
              </a:rPr>
              <a:t>服务 </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dirty="0">
                <a:latin typeface="微软雅黑" panose="020B0503020204020204" charset="-122"/>
                <a:ea typeface="微软雅黑" panose="020B0503020204020204" charset="-122"/>
                <a:cs typeface="微软雅黑" panose="020B0503020204020204" charset="-122"/>
              </a:rPr>
              <a:t>基于飞天分布式系统和全</a:t>
            </a:r>
            <a:r>
              <a:rPr lang="en-US" altLang="zh-CN" dirty="0">
                <a:latin typeface="微软雅黑" panose="020B0503020204020204" charset="-122"/>
                <a:ea typeface="微软雅黑" panose="020B0503020204020204" charset="-122"/>
                <a:cs typeface="微软雅黑" panose="020B0503020204020204" charset="-122"/>
              </a:rPr>
              <a:t>SSD</a:t>
            </a:r>
            <a:r>
              <a:rPr lang="zh-CN" altLang="en-US" dirty="0">
                <a:latin typeface="微软雅黑" panose="020B0503020204020204" charset="-122"/>
                <a:ea typeface="微软雅黑" panose="020B0503020204020204" charset="-122"/>
                <a:cs typeface="微软雅黑" panose="020B0503020204020204" charset="-122"/>
              </a:rPr>
              <a:t>盘高性能存储</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支持 </a:t>
            </a:r>
            <a:r>
              <a:rPr lang="en-US" altLang="zh-CN" dirty="0">
                <a:latin typeface="微软雅黑" panose="020B0503020204020204" charset="-122"/>
                <a:ea typeface="微软雅黑" panose="020B0503020204020204" charset="-122"/>
                <a:cs typeface="微软雅黑" panose="020B0503020204020204" charset="-122"/>
              </a:rPr>
              <a:t>MySQL</a:t>
            </a:r>
            <a:r>
              <a:rPr lang="zh-CN" altLang="en-US" dirty="0">
                <a:latin typeface="微软雅黑" panose="020B0503020204020204" charset="-122"/>
                <a:ea typeface="微软雅黑" panose="020B0503020204020204" charset="-122"/>
                <a:cs typeface="微软雅黑" panose="020B0503020204020204" charset="-122"/>
              </a:rPr>
              <a:t>、</a:t>
            </a:r>
            <a:r>
              <a:rPr lang="en-US" altLang="zh-CN" dirty="0" err="1">
                <a:latin typeface="微软雅黑" panose="020B0503020204020204" charset="-122"/>
                <a:ea typeface="微软雅黑" panose="020B0503020204020204" charset="-122"/>
                <a:cs typeface="微软雅黑" panose="020B0503020204020204" charset="-122"/>
              </a:rPr>
              <a:t>SQLServer</a:t>
            </a:r>
            <a:r>
              <a:rPr lang="zh-CN" altLang="en-US" dirty="0" smtClean="0">
                <a:latin typeface="微软雅黑" panose="020B0503020204020204" charset="-122"/>
                <a:ea typeface="微软雅黑" panose="020B0503020204020204" charset="-122"/>
                <a:cs typeface="微软雅黑" panose="020B0503020204020204" charset="-122"/>
              </a:rPr>
              <a:t>、</a:t>
            </a:r>
            <a:r>
              <a:rPr lang="en-US" altLang="zh-CN" dirty="0" smtClean="0">
                <a:latin typeface="微软雅黑" panose="020B0503020204020204" charset="-122"/>
                <a:ea typeface="微软雅黑" panose="020B0503020204020204" charset="-122"/>
                <a:cs typeface="微软雅黑" panose="020B0503020204020204" charset="-122"/>
              </a:rPr>
              <a:t>PostgreSQL </a:t>
            </a:r>
            <a:r>
              <a:rPr lang="zh-CN" altLang="en-US" dirty="0">
                <a:latin typeface="微软雅黑" panose="020B0503020204020204" charset="-122"/>
                <a:ea typeface="微软雅黑" panose="020B0503020204020204" charset="-122"/>
                <a:cs typeface="微软雅黑" panose="020B0503020204020204" charset="-122"/>
              </a:rPr>
              <a:t>和 </a:t>
            </a:r>
            <a:r>
              <a:rPr lang="en-US" altLang="zh-CN" dirty="0">
                <a:latin typeface="微软雅黑" panose="020B0503020204020204" charset="-122"/>
                <a:ea typeface="微软雅黑" panose="020B0503020204020204" charset="-122"/>
                <a:cs typeface="微软雅黑" panose="020B0503020204020204" charset="-122"/>
              </a:rPr>
              <a:t>PPAS(</a:t>
            </a:r>
            <a:r>
              <a:rPr lang="zh-CN" altLang="en-US" dirty="0" smtClean="0">
                <a:latin typeface="微软雅黑" panose="020B0503020204020204" charset="-122"/>
                <a:ea typeface="微软雅黑" panose="020B0503020204020204" charset="-122"/>
                <a:cs typeface="微软雅黑" panose="020B0503020204020204" charset="-122"/>
              </a:rPr>
              <a:t>高度兼容 </a:t>
            </a:r>
            <a:r>
              <a:rPr lang="en-US" altLang="zh-CN" dirty="0">
                <a:latin typeface="微软雅黑" panose="020B0503020204020204" charset="-122"/>
                <a:ea typeface="微软雅黑" panose="020B0503020204020204" charset="-122"/>
                <a:cs typeface="微软雅黑" panose="020B0503020204020204" charset="-122"/>
              </a:rPr>
              <a:t>Oracle)</a:t>
            </a:r>
            <a:r>
              <a:rPr lang="zh-CN" altLang="en-US" dirty="0" smtClean="0">
                <a:latin typeface="微软雅黑" panose="020B0503020204020204" charset="-122"/>
                <a:ea typeface="微软雅黑" panose="020B0503020204020204" charset="-122"/>
                <a:cs typeface="微软雅黑" panose="020B0503020204020204" charset="-122"/>
              </a:rPr>
              <a:t>引擎 </a:t>
            </a:r>
            <a:endParaRPr lang="zh-CN" altLang="en-US"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latin typeface="微软雅黑" panose="020B0503020204020204" charset="-122"/>
              <a:ea typeface="微软雅黑" panose="020B0503020204020204" charset="-122"/>
              <a:cs typeface="微软雅黑" panose="020B0503020204020204" charset="-122"/>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1384" y="398272"/>
            <a:ext cx="4852416" cy="259753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1384" y="4011168"/>
            <a:ext cx="5243576" cy="2289556"/>
          </a:xfrm>
          <a:prstGeom prst="rect">
            <a:avLst/>
          </a:prstGeom>
        </p:spPr>
      </p:pic>
      <p:sp>
        <p:nvSpPr>
          <p:cNvPr id="6" name="Rectangle 5"/>
          <p:cNvSpPr/>
          <p:nvPr/>
        </p:nvSpPr>
        <p:spPr>
          <a:xfrm>
            <a:off x="8549771" y="3192518"/>
            <a:ext cx="1396536" cy="369332"/>
          </a:xfrm>
          <a:prstGeom prst="rect">
            <a:avLst/>
          </a:prstGeom>
        </p:spPr>
        <p:txBody>
          <a:bodyPr wrap="none">
            <a:spAutoFit/>
          </a:bodyPr>
          <a:lstStyle/>
          <a:p>
            <a:r>
              <a:rPr lang="zh-CN" altLang="en-US" dirty="0" smtClean="0">
                <a:latin typeface="微软雅黑" panose="020B0503020204020204" charset="-122"/>
                <a:ea typeface="微软雅黑" panose="020B0503020204020204" charset="-122"/>
                <a:cs typeface="微软雅黑" panose="020B0503020204020204" charset="-122"/>
              </a:rPr>
              <a:t>设置白名单 </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7" name="Rectangle 6"/>
          <p:cNvSpPr/>
          <p:nvPr/>
        </p:nvSpPr>
        <p:spPr>
          <a:xfrm>
            <a:off x="8146872" y="6300724"/>
            <a:ext cx="2202334" cy="369332"/>
          </a:xfrm>
          <a:prstGeom prst="rect">
            <a:avLst/>
          </a:prstGeom>
        </p:spPr>
        <p:txBody>
          <a:bodyPr wrap="none">
            <a:spAutoFit/>
          </a:bodyPr>
          <a:lstStyle/>
          <a:p>
            <a:r>
              <a:rPr lang="en-US" altLang="zh-CN" dirty="0" smtClean="0">
                <a:latin typeface="微软雅黑" panose="020B0503020204020204" charset="-122"/>
                <a:ea typeface="微软雅黑" panose="020B0503020204020204" charset="-122"/>
                <a:cs typeface="微软雅黑" panose="020B0503020204020204" charset="-122"/>
              </a:rPr>
              <a:t>MySQL</a:t>
            </a:r>
            <a:r>
              <a:rPr lang="zh-CN" altLang="en-US" dirty="0" smtClean="0">
                <a:latin typeface="微软雅黑" panose="020B0503020204020204" charset="-122"/>
                <a:ea typeface="微软雅黑" panose="020B0503020204020204" charset="-122"/>
                <a:cs typeface="微软雅黑" panose="020B0503020204020204" charset="-122"/>
              </a:rPr>
              <a:t>系统吞吐量 </a:t>
            </a:r>
            <a:endParaRPr lang="zh-CN" altLang="en-US"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4" y="637308"/>
            <a:ext cx="5345344" cy="517237"/>
          </a:xfrm>
        </p:spPr>
        <p:txBody>
          <a:bodyPr>
            <a:normAutofit fontScale="90000"/>
          </a:bodyPr>
          <a:lstStyle/>
          <a:p>
            <a:r>
              <a:rPr lang="zh-CN" altLang="en-US" dirty="0">
                <a:latin typeface="微软雅黑" panose="020B0503020204020204" charset="-122"/>
                <a:ea typeface="微软雅黑" panose="020B0503020204020204" charset="-122"/>
                <a:cs typeface="微软雅黑" panose="020B0503020204020204" charset="-122"/>
              </a:rPr>
              <a:t>阿里云数据库 </a:t>
            </a:r>
            <a:endParaRPr lang="en-US" dirty="0"/>
          </a:p>
        </p:txBody>
      </p:sp>
      <p:sp>
        <p:nvSpPr>
          <p:cNvPr id="3" name="Content Placeholder 2"/>
          <p:cNvSpPr>
            <a:spLocks noGrp="1"/>
          </p:cNvSpPr>
          <p:nvPr>
            <p:ph idx="1"/>
          </p:nvPr>
        </p:nvSpPr>
        <p:spPr>
          <a:xfrm>
            <a:off x="523875" y="1333500"/>
            <a:ext cx="5075555" cy="4351655"/>
          </a:xfrm>
        </p:spPr>
        <p:txBody>
          <a:bodyPr>
            <a:noAutofit/>
          </a:bodyPr>
          <a:lstStyle/>
          <a:p>
            <a:pPr>
              <a:lnSpc>
                <a:spcPct val="150000"/>
              </a:lnSpc>
            </a:pPr>
            <a:r>
              <a:rPr lang="en-US" dirty="0">
                <a:latin typeface="微软雅黑" panose="020B0503020204020204" charset="-122"/>
                <a:ea typeface="微软雅黑" panose="020B0503020204020204" charset="-122"/>
                <a:cs typeface="微软雅黑" panose="020B0503020204020204" charset="-122"/>
              </a:rPr>
              <a:t>云数据库 </a:t>
            </a:r>
            <a:r>
              <a:rPr lang="en-US" dirty="0" err="1">
                <a:latin typeface="微软雅黑" panose="020B0503020204020204" charset="-122"/>
                <a:ea typeface="微软雅黑" panose="020B0503020204020204" charset="-122"/>
                <a:cs typeface="微软雅黑" panose="020B0503020204020204" charset="-122"/>
              </a:rPr>
              <a:t>Memcache版</a:t>
            </a:r>
            <a:r>
              <a:rPr lang="en-US" dirty="0">
                <a:latin typeface="微软雅黑" panose="020B0503020204020204" charset="-122"/>
                <a:ea typeface="微软雅黑" panose="020B0503020204020204" charset="-122"/>
                <a:cs typeface="微软雅黑" panose="020B0503020204020204" charset="-122"/>
              </a:rPr>
              <a:t>(</a:t>
            </a:r>
            <a:r>
              <a:rPr lang="en-US" dirty="0" err="1" smtClean="0">
                <a:latin typeface="微软雅黑" panose="020B0503020204020204" charset="-122"/>
                <a:ea typeface="微软雅黑" panose="020B0503020204020204" charset="-122"/>
                <a:cs typeface="微软雅黑" panose="020B0503020204020204" charset="-122"/>
              </a:rPr>
              <a:t>ApsaraDB</a:t>
            </a:r>
            <a:r>
              <a:rPr lang="en-US" dirty="0" smtClean="0">
                <a:latin typeface="微软雅黑" panose="020B0503020204020204" charset="-122"/>
                <a:ea typeface="微软雅黑" panose="020B0503020204020204" charset="-122"/>
                <a:cs typeface="微软雅黑" panose="020B0503020204020204" charset="-122"/>
              </a:rPr>
              <a:t> for </a:t>
            </a:r>
            <a:r>
              <a:rPr lang="en-US" dirty="0" err="1" smtClean="0">
                <a:latin typeface="微软雅黑" panose="020B0503020204020204" charset="-122"/>
                <a:ea typeface="微软雅黑" panose="020B0503020204020204" charset="-122"/>
                <a:cs typeface="微软雅黑" panose="020B0503020204020204" charset="-122"/>
              </a:rPr>
              <a:t>Memcache</a:t>
            </a:r>
            <a:r>
              <a:rPr lang="en-US" dirty="0">
                <a:latin typeface="微软雅黑" panose="020B0503020204020204" charset="-122"/>
                <a:ea typeface="微软雅黑" panose="020B0503020204020204" charset="-122"/>
                <a:cs typeface="微软雅黑" panose="020B0503020204020204" charset="-122"/>
              </a:rPr>
              <a:t>) </a:t>
            </a:r>
            <a:r>
              <a:rPr lang="en-US" dirty="0" smtClean="0">
                <a:latin typeface="微软雅黑" panose="020B0503020204020204" charset="-122"/>
                <a:ea typeface="微软雅黑" panose="020B0503020204020204" charset="-122"/>
                <a:cs typeface="微软雅黑" panose="020B0503020204020204" charset="-122"/>
              </a:rPr>
              <a:t> - </a:t>
            </a:r>
            <a:r>
              <a:rPr lang="zh-CN" altLang="en-US" dirty="0">
                <a:latin typeface="微软雅黑" panose="020B0503020204020204" charset="-122"/>
                <a:ea typeface="微软雅黑" panose="020B0503020204020204" charset="-122"/>
                <a:cs typeface="微软雅黑" panose="020B0503020204020204" charset="-122"/>
              </a:rPr>
              <a:t>基于内存的缓存服务</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支持</a:t>
            </a:r>
            <a:r>
              <a:rPr lang="zh-CN" altLang="en-US" dirty="0" smtClean="0">
                <a:latin typeface="微软雅黑" panose="020B0503020204020204" charset="-122"/>
                <a:ea typeface="微软雅黑" panose="020B0503020204020204" charset="-122"/>
                <a:cs typeface="微软雅黑" panose="020B0503020204020204" charset="-122"/>
              </a:rPr>
              <a:t>海量</a:t>
            </a:r>
            <a:r>
              <a:rPr lang="zh-CN" altLang="en-US" dirty="0">
                <a:latin typeface="微软雅黑" panose="020B0503020204020204" charset="-122"/>
                <a:ea typeface="微软雅黑" panose="020B0503020204020204" charset="-122"/>
                <a:cs typeface="微软雅黑" panose="020B0503020204020204" charset="-122"/>
              </a:rPr>
              <a:t>小数据的高速访问 </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dirty="0">
                <a:latin typeface="微软雅黑" panose="020B0503020204020204" charset="-122"/>
                <a:ea typeface="微软雅黑" panose="020B0503020204020204" charset="-122"/>
                <a:cs typeface="微软雅黑" panose="020B0503020204020204" charset="-122"/>
              </a:rPr>
              <a:t>云数据库 </a:t>
            </a:r>
            <a:r>
              <a:rPr lang="en-US" altLang="zh-CN" dirty="0" err="1">
                <a:latin typeface="微软雅黑" panose="020B0503020204020204" charset="-122"/>
                <a:ea typeface="微软雅黑" panose="020B0503020204020204" charset="-122"/>
                <a:cs typeface="微软雅黑" panose="020B0503020204020204" charset="-122"/>
              </a:rPr>
              <a:t>Memcache</a:t>
            </a:r>
            <a:r>
              <a:rPr lang="zh-CN" altLang="en-US" dirty="0">
                <a:latin typeface="微软雅黑" panose="020B0503020204020204" charset="-122"/>
                <a:ea typeface="微软雅黑" panose="020B0503020204020204" charset="-122"/>
                <a:cs typeface="微软雅黑" panose="020B0503020204020204" charset="-122"/>
              </a:rPr>
              <a:t>支持 </a:t>
            </a:r>
            <a:r>
              <a:rPr lang="en-US" altLang="zh-CN" dirty="0">
                <a:latin typeface="微软雅黑" panose="020B0503020204020204" charset="-122"/>
                <a:ea typeface="微软雅黑" panose="020B0503020204020204" charset="-122"/>
                <a:cs typeface="微软雅黑" panose="020B0503020204020204" charset="-122"/>
              </a:rPr>
              <a:t>Key-Value</a:t>
            </a:r>
            <a:r>
              <a:rPr lang="zh-CN" altLang="en-US" dirty="0">
                <a:latin typeface="微软雅黑" panose="020B0503020204020204" charset="-122"/>
                <a:ea typeface="微软雅黑" panose="020B0503020204020204" charset="-122"/>
                <a:cs typeface="微软雅黑" panose="020B0503020204020204" charset="-122"/>
              </a:rPr>
              <a:t>的数据</a:t>
            </a:r>
            <a:r>
              <a:rPr lang="zh-CN" altLang="en-US" dirty="0" smtClean="0">
                <a:latin typeface="微软雅黑" panose="020B0503020204020204" charset="-122"/>
                <a:ea typeface="微软雅黑" panose="020B0503020204020204" charset="-122"/>
                <a:cs typeface="微软雅黑" panose="020B0503020204020204" charset="-122"/>
              </a:rPr>
              <a:t>结构，兼容 </a:t>
            </a:r>
            <a:r>
              <a:rPr lang="en-US" altLang="zh-CN" dirty="0" err="1">
                <a:latin typeface="微软雅黑" panose="020B0503020204020204" charset="-122"/>
                <a:ea typeface="微软雅黑" panose="020B0503020204020204" charset="-122"/>
                <a:cs typeface="微软雅黑" panose="020B0503020204020204" charset="-122"/>
              </a:rPr>
              <a:t>Memcached</a:t>
            </a:r>
            <a:r>
              <a:rPr lang="zh-CN" altLang="en-US" dirty="0">
                <a:latin typeface="微软雅黑" panose="020B0503020204020204" charset="-122"/>
                <a:ea typeface="微软雅黑" panose="020B0503020204020204" charset="-122"/>
                <a:cs typeface="微软雅黑" panose="020B0503020204020204" charset="-122"/>
              </a:rPr>
              <a:t>协议的客户端都可与阿里云数据库 </a:t>
            </a:r>
            <a:r>
              <a:rPr lang="en-US" altLang="zh-CN" dirty="0" err="1">
                <a:latin typeface="微软雅黑" panose="020B0503020204020204" charset="-122"/>
                <a:ea typeface="微软雅黑" panose="020B0503020204020204" charset="-122"/>
                <a:cs typeface="微软雅黑" panose="020B0503020204020204" charset="-122"/>
              </a:rPr>
              <a:t>Memcache</a:t>
            </a:r>
            <a:r>
              <a:rPr lang="zh-CN" altLang="en-US" dirty="0">
                <a:latin typeface="微软雅黑" panose="020B0503020204020204" charset="-122"/>
                <a:ea typeface="微软雅黑" panose="020B0503020204020204" charset="-122"/>
                <a:cs typeface="微软雅黑" panose="020B0503020204020204" charset="-122"/>
              </a:rPr>
              <a:t>版进行通信 </a:t>
            </a:r>
            <a:endParaRPr lang="en-US"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dirty="0">
              <a:latin typeface="微软雅黑" panose="020B0503020204020204" charset="-122"/>
              <a:ea typeface="微软雅黑" panose="020B0503020204020204" charset="-122"/>
              <a:cs typeface="微软雅黑" panose="020B0503020204020204" charset="-122"/>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409" y="487680"/>
            <a:ext cx="5275834" cy="2027936"/>
          </a:xfrm>
          <a:prstGeom prst="rect">
            <a:avLst/>
          </a:prstGeom>
        </p:spPr>
      </p:pic>
      <p:sp>
        <p:nvSpPr>
          <p:cNvPr id="5" name="Rectangle 4"/>
          <p:cNvSpPr/>
          <p:nvPr/>
        </p:nvSpPr>
        <p:spPr>
          <a:xfrm>
            <a:off x="8075549" y="2638171"/>
            <a:ext cx="1836547" cy="369332"/>
          </a:xfrm>
          <a:prstGeom prst="rect">
            <a:avLst/>
          </a:prstGeom>
        </p:spPr>
        <p:txBody>
          <a:bodyPr wrap="square">
            <a:spAutoFit/>
          </a:bodyPr>
          <a:lstStyle/>
          <a:p>
            <a:r>
              <a:rPr lang="zh-CN" altLang="en-US" dirty="0" smtClean="0">
                <a:latin typeface="微软雅黑" panose="020B0503020204020204" charset="-122"/>
                <a:ea typeface="微软雅黑" panose="020B0503020204020204" charset="-122"/>
                <a:cs typeface="微软雅黑" panose="020B0503020204020204" charset="-122"/>
              </a:rPr>
              <a:t>设置无密码访问</a:t>
            </a:r>
            <a:endParaRPr lang="zh-CN" altLang="en-US" dirty="0">
              <a:latin typeface="微软雅黑" panose="020B0503020204020204" charset="-122"/>
              <a:ea typeface="微软雅黑" panose="020B0503020204020204" charset="-122"/>
              <a:cs typeface="微软雅黑" panose="020B0503020204020204" charset="-122"/>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409" y="3130058"/>
            <a:ext cx="5624576" cy="2478024"/>
          </a:xfrm>
          <a:prstGeom prst="rect">
            <a:avLst/>
          </a:prstGeom>
        </p:spPr>
      </p:pic>
      <p:sp>
        <p:nvSpPr>
          <p:cNvPr id="7" name="Rectangle 6"/>
          <p:cNvSpPr/>
          <p:nvPr/>
        </p:nvSpPr>
        <p:spPr>
          <a:xfrm>
            <a:off x="7688436" y="5853192"/>
            <a:ext cx="2831224" cy="369332"/>
          </a:xfrm>
          <a:prstGeom prst="rect">
            <a:avLst/>
          </a:prstGeom>
        </p:spPr>
        <p:txBody>
          <a:bodyPr wrap="none">
            <a:spAutoFit/>
          </a:bodyPr>
          <a:lstStyle/>
          <a:p>
            <a:r>
              <a:rPr lang="en-US" dirty="0" err="1">
                <a:latin typeface="微软雅黑" panose="020B0503020204020204" charset="-122"/>
                <a:ea typeface="微软雅黑" panose="020B0503020204020204" charset="-122"/>
                <a:cs typeface="微软雅黑" panose="020B0503020204020204" charset="-122"/>
              </a:rPr>
              <a:t>Memcached</a:t>
            </a:r>
            <a:r>
              <a:rPr lang="en-US" dirty="0">
                <a:latin typeface="微软雅黑" panose="020B0503020204020204" charset="-122"/>
                <a:ea typeface="微软雅黑" panose="020B0503020204020204" charset="-122"/>
                <a:cs typeface="微软雅黑" panose="020B0503020204020204" charset="-122"/>
              </a:rPr>
              <a:t> </a:t>
            </a:r>
            <a:r>
              <a:rPr lang="en-US" dirty="0" smtClean="0">
                <a:latin typeface="微软雅黑" panose="020B0503020204020204" charset="-122"/>
                <a:ea typeface="微软雅黑" panose="020B0503020204020204" charset="-122"/>
                <a:cs typeface="微软雅黑" panose="020B0503020204020204" charset="-122"/>
              </a:rPr>
              <a:t>命中率监控 </a:t>
            </a:r>
            <a:endParaRPr lang="en-US"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2910"/>
            <a:ext cx="10515600" cy="951611"/>
          </a:xfrm>
        </p:spPr>
        <p:txBody>
          <a:bodyPr/>
          <a:lstStyle/>
          <a:p>
            <a:r>
              <a:rPr lang="zh-CN" altLang="en-US" dirty="0" smtClean="0">
                <a:latin typeface="微软雅黑" panose="020B0503020204020204" charset="-122"/>
                <a:ea typeface="微软雅黑" panose="020B0503020204020204" charset="-122"/>
                <a:cs typeface="微软雅黑" panose="020B0503020204020204" charset="-122"/>
              </a:rPr>
              <a:t>哈希分片 </a:t>
            </a:r>
            <a:endParaRPr lang="en-US" dirty="0">
              <a:latin typeface="微软雅黑" panose="020B0503020204020204" charset="-122"/>
              <a:ea typeface="微软雅黑" panose="020B0503020204020204" charset="-122"/>
              <a:cs typeface="微软雅黑" panose="020B0503020204020204" charset="-122"/>
            </a:endParaRPr>
          </a:p>
        </p:txBody>
      </p:sp>
      <p:sp>
        <p:nvSpPr>
          <p:cNvPr id="3" name="Content Placeholder 2"/>
          <p:cNvSpPr>
            <a:spLocks noGrp="1"/>
          </p:cNvSpPr>
          <p:nvPr>
            <p:ph idx="1"/>
          </p:nvPr>
        </p:nvSpPr>
        <p:spPr>
          <a:xfrm>
            <a:off x="838200" y="1374521"/>
            <a:ext cx="10515600" cy="4877192"/>
          </a:xfrm>
        </p:spPr>
        <p:txBody>
          <a:bodyPr>
            <a:noAutofit/>
          </a:bodyPr>
          <a:lstStyle/>
          <a:p>
            <a:pPr>
              <a:lnSpc>
                <a:spcPct val="150000"/>
              </a:lnSpc>
            </a:pPr>
            <a:r>
              <a:rPr lang="zh-CN" altLang="en-US" sz="2600" dirty="0">
                <a:latin typeface="微软雅黑" panose="020B0503020204020204" charset="-122"/>
                <a:ea typeface="微软雅黑" panose="020B0503020204020204" charset="-122"/>
                <a:cs typeface="微软雅黑" panose="020B0503020204020204" charset="-122"/>
              </a:rPr>
              <a:t>采用哈希函数建立 </a:t>
            </a:r>
            <a:r>
              <a:rPr lang="en-US" altLang="zh-CN" sz="2600" dirty="0">
                <a:latin typeface="微软雅黑" panose="020B0503020204020204" charset="-122"/>
                <a:ea typeface="微软雅黑" panose="020B0503020204020204" charset="-122"/>
                <a:cs typeface="微软雅黑" panose="020B0503020204020204" charset="-122"/>
              </a:rPr>
              <a:t>Key-Partition</a:t>
            </a:r>
            <a:r>
              <a:rPr lang="zh-CN" altLang="en-US" sz="2600" dirty="0" smtClean="0">
                <a:latin typeface="微软雅黑" panose="020B0503020204020204" charset="-122"/>
                <a:ea typeface="微软雅黑" panose="020B0503020204020204" charset="-122"/>
                <a:cs typeface="微软雅黑" panose="020B0503020204020204" charset="-122"/>
              </a:rPr>
              <a:t>映射，</a:t>
            </a:r>
            <a:r>
              <a:rPr lang="zh-CN" altLang="en-US" sz="2600" dirty="0">
                <a:latin typeface="微软雅黑" panose="020B0503020204020204" charset="-122"/>
                <a:ea typeface="微软雅黑" panose="020B0503020204020204" charset="-122"/>
                <a:cs typeface="微软雅黑" panose="020B0503020204020204" charset="-122"/>
              </a:rPr>
              <a:t>只支持点</a:t>
            </a:r>
            <a:r>
              <a:rPr lang="zh-CN" altLang="en-US" sz="2600" dirty="0" smtClean="0">
                <a:latin typeface="微软雅黑" panose="020B0503020204020204" charset="-122"/>
                <a:ea typeface="微软雅黑" panose="020B0503020204020204" charset="-122"/>
                <a:cs typeface="微软雅黑" panose="020B0503020204020204" charset="-122"/>
              </a:rPr>
              <a:t>查询，不</a:t>
            </a:r>
            <a:r>
              <a:rPr lang="zh-CN" altLang="en-US" sz="2600" dirty="0">
                <a:latin typeface="微软雅黑" panose="020B0503020204020204" charset="-122"/>
                <a:ea typeface="微软雅黑" panose="020B0503020204020204" charset="-122"/>
                <a:cs typeface="微软雅黑" panose="020B0503020204020204" charset="-122"/>
              </a:rPr>
              <a:t>支持范围</a:t>
            </a:r>
            <a:r>
              <a:rPr lang="zh-CN" altLang="en-US" sz="2600" dirty="0" smtClean="0">
                <a:latin typeface="微软雅黑" panose="020B0503020204020204" charset="-122"/>
                <a:ea typeface="微软雅黑" panose="020B0503020204020204" charset="-122"/>
                <a:cs typeface="微软雅黑" panose="020B0503020204020204" charset="-122"/>
              </a:rPr>
              <a:t>查询，主要有</a:t>
            </a:r>
            <a:r>
              <a:rPr lang="en-US" altLang="zh-CN" sz="2600" dirty="0">
                <a:latin typeface="微软雅黑" panose="020B0503020204020204" charset="-122"/>
                <a:ea typeface="微软雅黑" panose="020B0503020204020204" charset="-122"/>
                <a:cs typeface="微软雅黑" panose="020B0503020204020204" charset="-122"/>
              </a:rPr>
              <a:t>Round Robin</a:t>
            </a:r>
            <a:r>
              <a:rPr lang="zh-CN" altLang="en-US" sz="2600" dirty="0">
                <a:latin typeface="微软雅黑" panose="020B0503020204020204" charset="-122"/>
                <a:ea typeface="微软雅黑" panose="020B0503020204020204" charset="-122"/>
                <a:cs typeface="微软雅黑" panose="020B0503020204020204" charset="-122"/>
              </a:rPr>
              <a:t>、</a:t>
            </a:r>
            <a:r>
              <a:rPr lang="zh-CN" altLang="en-US" sz="2600" dirty="0" smtClean="0">
                <a:latin typeface="微软雅黑" panose="020B0503020204020204" charset="-122"/>
                <a:ea typeface="微软雅黑" panose="020B0503020204020204" charset="-122"/>
                <a:cs typeface="微软雅黑" panose="020B0503020204020204" charset="-122"/>
              </a:rPr>
              <a:t>虚拟桶 </a:t>
            </a:r>
            <a:r>
              <a:rPr lang="zh-CN" altLang="en-US" sz="2600" dirty="0">
                <a:latin typeface="微软雅黑" panose="020B0503020204020204" charset="-122"/>
                <a:ea typeface="微软雅黑" panose="020B0503020204020204" charset="-122"/>
                <a:cs typeface="微软雅黑" panose="020B0503020204020204" charset="-122"/>
              </a:rPr>
              <a:t>、</a:t>
            </a:r>
            <a:r>
              <a:rPr lang="zh-CN" altLang="en-US" sz="2600" dirty="0" smtClean="0">
                <a:latin typeface="微软雅黑" panose="020B0503020204020204" charset="-122"/>
                <a:ea typeface="微软雅黑" panose="020B0503020204020204" charset="-122"/>
                <a:cs typeface="微软雅黑" panose="020B0503020204020204" charset="-122"/>
              </a:rPr>
              <a:t>一致性哈希</a:t>
            </a:r>
            <a:r>
              <a:rPr lang="en-US" altLang="zh-CN" sz="2600" dirty="0" smtClean="0">
                <a:latin typeface="微软雅黑" panose="020B0503020204020204" charset="-122"/>
                <a:ea typeface="微软雅黑" panose="020B0503020204020204" charset="-122"/>
                <a:cs typeface="微软雅黑" panose="020B0503020204020204" charset="-122"/>
              </a:rPr>
              <a:t>3</a:t>
            </a:r>
            <a:r>
              <a:rPr lang="zh-CN" altLang="en-US" sz="2600" dirty="0" smtClean="0">
                <a:latin typeface="微软雅黑" panose="020B0503020204020204" charset="-122"/>
                <a:ea typeface="微软雅黑" panose="020B0503020204020204" charset="-122"/>
                <a:cs typeface="微软雅黑" panose="020B0503020204020204" charset="-122"/>
              </a:rPr>
              <a:t>种算法</a:t>
            </a:r>
            <a:endParaRPr lang="en-US" altLang="zh-CN" sz="26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600" dirty="0">
                <a:latin typeface="微软雅黑" panose="020B0503020204020204" charset="-122"/>
                <a:ea typeface="微软雅黑" panose="020B0503020204020204" charset="-122"/>
                <a:cs typeface="微软雅黑" panose="020B0503020204020204" charset="-122"/>
              </a:rPr>
              <a:t>Round </a:t>
            </a:r>
            <a:r>
              <a:rPr lang="en-US" altLang="zh-CN" sz="2600" dirty="0" smtClean="0">
                <a:latin typeface="微软雅黑" panose="020B0503020204020204" charset="-122"/>
                <a:ea typeface="微软雅黑" panose="020B0503020204020204" charset="-122"/>
                <a:cs typeface="微软雅黑" panose="020B0503020204020204" charset="-122"/>
              </a:rPr>
              <a:t>Robin</a:t>
            </a:r>
            <a:r>
              <a:rPr lang="zh-CN" altLang="en-US" sz="2600" dirty="0">
                <a:latin typeface="微软雅黑" panose="020B0503020204020204" charset="-122"/>
                <a:ea typeface="微软雅黑" panose="020B0503020204020204" charset="-122"/>
                <a:cs typeface="微软雅黑" panose="020B0503020204020204" charset="-122"/>
              </a:rPr>
              <a:t> </a:t>
            </a:r>
            <a:r>
              <a:rPr lang="en-US" altLang="zh-CN" sz="2600" dirty="0" smtClean="0">
                <a:latin typeface="微软雅黑" panose="020B0503020204020204" charset="-122"/>
                <a:ea typeface="微软雅黑" panose="020B0503020204020204" charset="-122"/>
                <a:cs typeface="微软雅黑" panose="020B0503020204020204" charset="-122"/>
              </a:rPr>
              <a:t>-</a:t>
            </a:r>
            <a:r>
              <a:rPr lang="zh-CN" altLang="en-US" sz="2600" dirty="0" smtClean="0">
                <a:latin typeface="微软雅黑" panose="020B0503020204020204" charset="-122"/>
                <a:ea typeface="微软雅黑" panose="020B0503020204020204" charset="-122"/>
                <a:cs typeface="微软雅黑" panose="020B0503020204020204" charset="-122"/>
              </a:rPr>
              <a:t> 其俗称哈希取</a:t>
            </a:r>
            <a:r>
              <a:rPr lang="zh-CN" altLang="en-US" sz="2600" dirty="0">
                <a:latin typeface="微软雅黑" panose="020B0503020204020204" charset="-122"/>
                <a:ea typeface="微软雅黑" panose="020B0503020204020204" charset="-122"/>
                <a:cs typeface="微软雅黑" panose="020B0503020204020204" charset="-122"/>
              </a:rPr>
              <a:t>模算法，</a:t>
            </a:r>
            <a:r>
              <a:rPr lang="zh-CN" altLang="en-US" sz="2600" dirty="0" smtClean="0">
                <a:latin typeface="微软雅黑" panose="020B0503020204020204" charset="-122"/>
                <a:ea typeface="微软雅黑" panose="020B0503020204020204" charset="-122"/>
                <a:cs typeface="微软雅黑" panose="020B0503020204020204" charset="-122"/>
              </a:rPr>
              <a:t>若有</a:t>
            </a:r>
            <a:r>
              <a:rPr lang="en-US" altLang="zh-CN" sz="2600" dirty="0" smtClean="0">
                <a:latin typeface="微软雅黑" panose="020B0503020204020204" charset="-122"/>
                <a:ea typeface="微软雅黑" panose="020B0503020204020204" charset="-122"/>
                <a:cs typeface="微软雅黑" panose="020B0503020204020204" charset="-122"/>
              </a:rPr>
              <a:t>k</a:t>
            </a:r>
            <a:r>
              <a:rPr lang="zh-CN" altLang="en-US" sz="2600" dirty="0" smtClean="0">
                <a:latin typeface="微软雅黑" panose="020B0503020204020204" charset="-122"/>
                <a:ea typeface="微软雅黑" panose="020B0503020204020204" charset="-122"/>
                <a:cs typeface="微软雅黑" panose="020B0503020204020204" charset="-122"/>
              </a:rPr>
              <a:t>台机器，分片算法如下：</a:t>
            </a:r>
            <a:endParaRPr lang="en-US" altLang="zh-CN" sz="2600" dirty="0" smtClean="0">
              <a:latin typeface="微软雅黑" panose="020B0503020204020204" charset="-122"/>
              <a:ea typeface="微软雅黑" panose="020B0503020204020204" charset="-122"/>
              <a:cs typeface="微软雅黑" panose="020B0503020204020204" charset="-122"/>
            </a:endParaRPr>
          </a:p>
          <a:p>
            <a:pPr marL="0" indent="0">
              <a:lnSpc>
                <a:spcPct val="150000"/>
              </a:lnSpc>
              <a:buNone/>
            </a:pPr>
            <a:r>
              <a:rPr lang="zh-CN" altLang="en-US" sz="2600" dirty="0" smtClean="0">
                <a:latin typeface="微软雅黑" panose="020B0503020204020204" charset="-122"/>
                <a:ea typeface="微软雅黑" panose="020B0503020204020204" charset="-122"/>
                <a:cs typeface="微软雅黑" panose="020B0503020204020204" charset="-122"/>
              </a:rPr>
              <a:t>                  </a:t>
            </a:r>
            <a:r>
              <a:rPr lang="en-US" altLang="zh-CN" sz="2600" dirty="0">
                <a:latin typeface="微软雅黑" panose="020B0503020204020204" charset="-122"/>
                <a:ea typeface="微软雅黑" panose="020B0503020204020204" charset="-122"/>
                <a:cs typeface="微软雅黑" panose="020B0503020204020204" charset="-122"/>
              </a:rPr>
              <a:t>H (key </a:t>
            </a:r>
            <a:r>
              <a:rPr lang="en-US" altLang="zh-CN" sz="2600" dirty="0" smtClean="0">
                <a:latin typeface="微软雅黑" panose="020B0503020204020204" charset="-122"/>
                <a:ea typeface="微软雅黑" panose="020B0503020204020204" charset="-122"/>
                <a:cs typeface="微软雅黑" panose="020B0503020204020204" charset="-122"/>
              </a:rPr>
              <a:t>)</a:t>
            </a:r>
            <a:r>
              <a:rPr lang="zh-CN" altLang="en-US" sz="2600" dirty="0" smtClean="0">
                <a:latin typeface="微软雅黑" panose="020B0503020204020204" charset="-122"/>
                <a:ea typeface="微软雅黑" panose="020B0503020204020204" charset="-122"/>
                <a:cs typeface="微软雅黑" panose="020B0503020204020204" charset="-122"/>
              </a:rPr>
              <a:t> </a:t>
            </a:r>
            <a:r>
              <a:rPr lang="en-US" altLang="zh-CN" sz="2600" dirty="0" smtClean="0">
                <a:latin typeface="微软雅黑" panose="020B0503020204020204" charset="-122"/>
                <a:ea typeface="微软雅黑" panose="020B0503020204020204" charset="-122"/>
                <a:cs typeface="微软雅黑" panose="020B0503020204020204" charset="-122"/>
              </a:rPr>
              <a:t>= hash(key)</a:t>
            </a:r>
            <a:r>
              <a:rPr lang="zh-CN" altLang="en-US" sz="2600" dirty="0" smtClean="0">
                <a:latin typeface="微软雅黑" panose="020B0503020204020204" charset="-122"/>
                <a:ea typeface="微软雅黑" panose="020B0503020204020204" charset="-122"/>
                <a:cs typeface="微软雅黑" panose="020B0503020204020204" charset="-122"/>
              </a:rPr>
              <a:t> </a:t>
            </a:r>
            <a:r>
              <a:rPr lang="en-US" altLang="zh-CN" sz="2600" dirty="0" smtClean="0">
                <a:latin typeface="微软雅黑" panose="020B0503020204020204" charset="-122"/>
                <a:ea typeface="微软雅黑" panose="020B0503020204020204" charset="-122"/>
                <a:cs typeface="微软雅黑" panose="020B0503020204020204" charset="-122"/>
              </a:rPr>
              <a:t>mod k</a:t>
            </a:r>
            <a:endParaRPr lang="zh-CN" altLang="en-US" sz="26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600" dirty="0" smtClean="0">
                <a:latin typeface="微软雅黑" panose="020B0503020204020204" charset="-122"/>
                <a:ea typeface="微软雅黑" panose="020B0503020204020204" charset="-122"/>
                <a:cs typeface="微软雅黑" panose="020B0503020204020204" charset="-122"/>
              </a:rPr>
              <a:t>优点</a:t>
            </a:r>
            <a:r>
              <a:rPr lang="zh-CN" altLang="en-US" sz="2600" dirty="0">
                <a:latin typeface="微软雅黑" panose="020B0503020204020204" charset="-122"/>
                <a:ea typeface="微软雅黑" panose="020B0503020204020204" charset="-122"/>
                <a:cs typeface="微软雅黑" panose="020B0503020204020204" charset="-122"/>
              </a:rPr>
              <a:t>：实现</a:t>
            </a:r>
            <a:r>
              <a:rPr lang="zh-CN" altLang="en-US" sz="2600" dirty="0" smtClean="0">
                <a:latin typeface="微软雅黑" panose="020B0503020204020204" charset="-122"/>
                <a:ea typeface="微软雅黑" panose="020B0503020204020204" charset="-122"/>
                <a:cs typeface="微软雅黑" panose="020B0503020204020204" charset="-122"/>
              </a:rPr>
              <a:t>简单</a:t>
            </a:r>
            <a:endParaRPr lang="en-US" altLang="zh-CN" sz="26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600" dirty="0" smtClean="0">
                <a:latin typeface="微软雅黑" panose="020B0503020204020204" charset="-122"/>
                <a:ea typeface="微软雅黑" panose="020B0503020204020204" charset="-122"/>
                <a:cs typeface="微软雅黑" panose="020B0503020204020204" charset="-122"/>
              </a:rPr>
              <a:t>缺点：缺乏灵活性，若</a:t>
            </a:r>
            <a:r>
              <a:rPr lang="zh-CN" altLang="en-US" sz="2600" dirty="0">
                <a:latin typeface="微软雅黑" panose="020B0503020204020204" charset="-122"/>
                <a:ea typeface="微软雅黑" panose="020B0503020204020204" charset="-122"/>
                <a:cs typeface="微软雅黑" panose="020B0503020204020204" charset="-122"/>
              </a:rPr>
              <a:t>有新机器</a:t>
            </a:r>
            <a:r>
              <a:rPr lang="zh-CN" altLang="en-US" sz="2600" dirty="0" smtClean="0">
                <a:latin typeface="微软雅黑" panose="020B0503020204020204" charset="-122"/>
                <a:ea typeface="微软雅黑" panose="020B0503020204020204" charset="-122"/>
                <a:cs typeface="微软雅黑" panose="020B0503020204020204" charset="-122"/>
              </a:rPr>
              <a:t>加入，之前</a:t>
            </a:r>
            <a:r>
              <a:rPr lang="zh-CN" altLang="en-US" sz="2600" dirty="0">
                <a:latin typeface="微软雅黑" panose="020B0503020204020204" charset="-122"/>
                <a:ea typeface="微软雅黑" panose="020B0503020204020204" charset="-122"/>
                <a:cs typeface="微软雅黑" panose="020B0503020204020204" charset="-122"/>
              </a:rPr>
              <a:t>所有数据与机器之间的映射关系都被</a:t>
            </a:r>
            <a:r>
              <a:rPr lang="zh-CN" altLang="en-US" sz="2600" dirty="0" smtClean="0">
                <a:latin typeface="微软雅黑" panose="020B0503020204020204" charset="-122"/>
                <a:ea typeface="微软雅黑" panose="020B0503020204020204" charset="-122"/>
                <a:cs typeface="微软雅黑" panose="020B0503020204020204" charset="-122"/>
              </a:rPr>
              <a:t>打乱，需要</a:t>
            </a:r>
            <a:r>
              <a:rPr lang="zh-CN" altLang="en-US" sz="2600" dirty="0">
                <a:latin typeface="微软雅黑" panose="020B0503020204020204" charset="-122"/>
                <a:ea typeface="微软雅黑" panose="020B0503020204020204" charset="-122"/>
                <a:cs typeface="微软雅黑" panose="020B0503020204020204" charset="-122"/>
              </a:rPr>
              <a:t>重新计算 </a:t>
            </a:r>
            <a:r>
              <a:rPr lang="zh-CN" altLang="en-US" sz="2600" dirty="0" smtClean="0">
                <a:latin typeface="微软雅黑" panose="020B0503020204020204" charset="-122"/>
                <a:ea typeface="微软雅黑" panose="020B0503020204020204" charset="-122"/>
                <a:cs typeface="微软雅黑" panose="020B0503020204020204" charset="-122"/>
              </a:rPr>
              <a:t> </a:t>
            </a:r>
            <a:endParaRPr lang="zh-CN" altLang="en-US" sz="26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2600" dirty="0" smtClean="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60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60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6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latin typeface="微软雅黑" panose="020B0503020204020204" charset="-122"/>
                <a:ea typeface="微软雅黑" panose="020B0503020204020204" charset="-122"/>
                <a:cs typeface="微软雅黑" panose="020B0503020204020204" charset="-122"/>
              </a:rPr>
              <a:t>哈希分片 </a:t>
            </a:r>
            <a:endParaRPr lang="en-US" dirty="0"/>
          </a:p>
        </p:txBody>
      </p:sp>
      <p:sp>
        <p:nvSpPr>
          <p:cNvPr id="3" name="Content Placeholder 2"/>
          <p:cNvSpPr>
            <a:spLocks noGrp="1"/>
          </p:cNvSpPr>
          <p:nvPr>
            <p:ph idx="1"/>
          </p:nvPr>
        </p:nvSpPr>
        <p:spPr>
          <a:xfrm>
            <a:off x="765312" y="1073426"/>
            <a:ext cx="10595113" cy="5158409"/>
          </a:xfrm>
        </p:spPr>
        <p:txBody>
          <a:bodyPr>
            <a:noAutofit/>
          </a:bodyPr>
          <a:lstStyle/>
          <a:p>
            <a:pPr>
              <a:lnSpc>
                <a:spcPct val="150000"/>
              </a:lnSpc>
            </a:pPr>
            <a:r>
              <a:rPr lang="zh-CN" altLang="en-US" sz="2800" dirty="0" smtClean="0">
                <a:latin typeface="微软雅黑" panose="020B0503020204020204" charset="-122"/>
                <a:ea typeface="微软雅黑" panose="020B0503020204020204" charset="-122"/>
                <a:cs typeface="微软雅黑" panose="020B0503020204020204" charset="-122"/>
              </a:rPr>
              <a:t>虚拟桶 </a:t>
            </a:r>
            <a:r>
              <a:rPr lang="en-US" altLang="zh-CN" sz="2800" dirty="0" smtClean="0">
                <a:latin typeface="微软雅黑" panose="020B0503020204020204" charset="-122"/>
                <a:ea typeface="微软雅黑" panose="020B0503020204020204" charset="-122"/>
                <a:cs typeface="微软雅黑" panose="020B0503020204020204" charset="-122"/>
              </a:rPr>
              <a:t> - </a:t>
            </a:r>
            <a:r>
              <a:rPr lang="zh-CN" altLang="en-US" sz="2800" dirty="0" smtClean="0">
                <a:latin typeface="微软雅黑" panose="020B0503020204020204" charset="-122"/>
                <a:ea typeface="微软雅黑" panose="020B0503020204020204" charset="-122"/>
                <a:cs typeface="微软雅黑" panose="020B0503020204020204" charset="-122"/>
              </a:rPr>
              <a:t>在</a:t>
            </a:r>
            <a:r>
              <a:rPr lang="en-US" altLang="zh-CN" sz="2800" dirty="0" smtClean="0">
                <a:latin typeface="微软雅黑" panose="020B0503020204020204" charset="-122"/>
                <a:ea typeface="微软雅黑" panose="020B0503020204020204" charset="-122"/>
                <a:cs typeface="微软雅黑" panose="020B0503020204020204" charset="-122"/>
              </a:rPr>
              <a:t>Round </a:t>
            </a:r>
            <a:r>
              <a:rPr lang="en-US" altLang="zh-CN" sz="2800" dirty="0">
                <a:latin typeface="微软雅黑" panose="020B0503020204020204" charset="-122"/>
                <a:ea typeface="微软雅黑" panose="020B0503020204020204" charset="-122"/>
                <a:cs typeface="微软雅黑" panose="020B0503020204020204" charset="-122"/>
              </a:rPr>
              <a:t>Robin </a:t>
            </a:r>
            <a:r>
              <a:rPr lang="zh-CN" altLang="en-US" sz="2800" dirty="0" smtClean="0">
                <a:latin typeface="微软雅黑" panose="020B0503020204020204" charset="-122"/>
                <a:ea typeface="微软雅黑" panose="020B0503020204020204" charset="-122"/>
                <a:cs typeface="微软雅黑" panose="020B0503020204020204" charset="-122"/>
              </a:rPr>
              <a:t>的基础上，虚拟桶算法加入一个“虚拟桶层 ”，形成两级映射 </a:t>
            </a: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所有记录首先通过哈希函数映射到对应的虚拟桶</a:t>
            </a: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多对一映射</a:t>
            </a: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。虚拟桶和物理机之间再有一层映射</a:t>
            </a: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同样是多对一</a:t>
            </a:r>
            <a:r>
              <a:rPr lang="en-US" altLang="zh-CN" sz="2800" dirty="0">
                <a:latin typeface="微软雅黑" panose="020B0503020204020204" charset="-122"/>
                <a:ea typeface="微软雅黑" panose="020B0503020204020204" charset="-122"/>
                <a:cs typeface="微软雅黑" panose="020B0503020204020204" charset="-122"/>
              </a:rPr>
              <a:t>) </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smtClean="0">
                <a:latin typeface="微软雅黑" panose="020B0503020204020204" charset="-122"/>
                <a:ea typeface="微软雅黑" panose="020B0503020204020204" charset="-122"/>
                <a:cs typeface="微软雅黑" panose="020B0503020204020204" charset="-122"/>
              </a:rPr>
              <a:t>右图是 </a:t>
            </a:r>
            <a:r>
              <a:rPr lang="en-US" altLang="zh-CN" sz="2800" dirty="0" err="1" smtClean="0">
                <a:latin typeface="微软雅黑" panose="020B0503020204020204" charset="-122"/>
                <a:ea typeface="微软雅黑" panose="020B0503020204020204" charset="-122"/>
                <a:cs typeface="微软雅黑" panose="020B0503020204020204" charset="-122"/>
              </a:rPr>
              <a:t>Membase</a:t>
            </a:r>
            <a:r>
              <a:rPr lang="en-US" altLang="zh-CN" sz="2800" dirty="0" smtClean="0">
                <a:latin typeface="微软雅黑" panose="020B0503020204020204" charset="-122"/>
                <a:ea typeface="微软雅黑" panose="020B0503020204020204" charset="-122"/>
                <a:cs typeface="微软雅黑" panose="020B0503020204020204" charset="-122"/>
              </a:rPr>
              <a:t> </a:t>
            </a:r>
            <a:r>
              <a:rPr lang="zh-CN" altLang="en-US" sz="2800" dirty="0" smtClean="0">
                <a:latin typeface="微软雅黑" panose="020B0503020204020204" charset="-122"/>
                <a:ea typeface="微软雅黑" panose="020B0503020204020204" charset="-122"/>
                <a:cs typeface="微软雅黑" panose="020B0503020204020204" charset="-122"/>
              </a:rPr>
              <a:t>虚拟桶的运行 </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smtClean="0">
                <a:latin typeface="微软雅黑" panose="020B0503020204020204" charset="-122"/>
                <a:ea typeface="微软雅黑" panose="020B0503020204020204" charset="-122"/>
                <a:cs typeface="微软雅黑" panose="020B0503020204020204" charset="-122"/>
              </a:rPr>
              <a:t>优点：增加</a:t>
            </a:r>
            <a:r>
              <a:rPr lang="zh-CN" altLang="en-US" sz="2800" dirty="0">
                <a:latin typeface="微软雅黑" panose="020B0503020204020204" charset="-122"/>
                <a:ea typeface="微软雅黑" panose="020B0503020204020204" charset="-122"/>
                <a:cs typeface="微软雅黑" panose="020B0503020204020204" charset="-122"/>
              </a:rPr>
              <a:t>了系统扩展的</a:t>
            </a:r>
            <a:r>
              <a:rPr lang="zh-CN" altLang="en-US" sz="2800" dirty="0" smtClean="0">
                <a:latin typeface="微软雅黑" panose="020B0503020204020204" charset="-122"/>
                <a:ea typeface="微软雅黑" panose="020B0503020204020204" charset="-122"/>
                <a:cs typeface="微软雅黑" panose="020B0503020204020204" charset="-122"/>
              </a:rPr>
              <a:t>灵活性</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smtClean="0">
                <a:latin typeface="微软雅黑" panose="020B0503020204020204" charset="-122"/>
                <a:ea typeface="微软雅黑" panose="020B0503020204020204" charset="-122"/>
                <a:cs typeface="微软雅黑" panose="020B0503020204020204" charset="-122"/>
              </a:rPr>
              <a:t>缺点：实现</a:t>
            </a:r>
            <a:r>
              <a:rPr lang="zh-CN" altLang="en-US" sz="2800" dirty="0">
                <a:latin typeface="微软雅黑" panose="020B0503020204020204" charset="-122"/>
                <a:ea typeface="微软雅黑" panose="020B0503020204020204" charset="-122"/>
                <a:cs typeface="微软雅黑" panose="020B0503020204020204" charset="-122"/>
              </a:rPr>
              <a:t>相对麻烦 </a:t>
            </a:r>
            <a:br>
              <a:rPr lang="zh-CN" altLang="en-US" sz="2800" dirty="0">
                <a:latin typeface="微软雅黑" panose="020B0503020204020204" charset="-122"/>
                <a:ea typeface="微软雅黑" panose="020B0503020204020204" charset="-122"/>
                <a:cs typeface="微软雅黑" panose="020B0503020204020204" charset="-122"/>
              </a:rPr>
            </a:b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latin typeface="微软雅黑" panose="020B0503020204020204" charset="-122"/>
                <a:ea typeface="微软雅黑" panose="020B0503020204020204" charset="-122"/>
                <a:cs typeface="微软雅黑" panose="020B0503020204020204" charset="-122"/>
              </a:rPr>
              <a:t>哈希分片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696" y="1292087"/>
            <a:ext cx="10217426" cy="4880113"/>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512</TotalTime>
  <Words>5041</Words>
  <Application>Microsoft Office PowerPoint</Application>
  <PresentationFormat>宽屏</PresentationFormat>
  <Paragraphs>352</Paragraphs>
  <Slides>64</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64</vt:i4>
      </vt:variant>
    </vt:vector>
  </HeadingPairs>
  <TitlesOfParts>
    <vt:vector size="73" baseType="lpstr">
      <vt:lpstr>等线</vt:lpstr>
      <vt:lpstr>方正舒体</vt:lpstr>
      <vt:lpstr>黑体</vt:lpstr>
      <vt:lpstr>微软雅黑</vt:lpstr>
      <vt:lpstr>Arial</vt:lpstr>
      <vt:lpstr>Calibri</vt:lpstr>
      <vt:lpstr>Garamond</vt:lpstr>
      <vt:lpstr>Wingdings</vt:lpstr>
      <vt:lpstr>环保</vt:lpstr>
      <vt:lpstr>大数据存储</vt:lpstr>
      <vt:lpstr>大数据的存储问题</vt:lpstr>
      <vt:lpstr>大数据存储技术的发展 </vt:lpstr>
      <vt:lpstr>海量数据存储的关键技术 </vt:lpstr>
      <vt:lpstr>数据分片与路由 </vt:lpstr>
      <vt:lpstr>数据分片 </vt:lpstr>
      <vt:lpstr>哈希分片 </vt:lpstr>
      <vt:lpstr>哈希分片 </vt:lpstr>
      <vt:lpstr>哈希分片 </vt:lpstr>
      <vt:lpstr>哈希分片 </vt:lpstr>
      <vt:lpstr>哈希分片 </vt:lpstr>
      <vt:lpstr>范围分片 </vt:lpstr>
      <vt:lpstr>路由 </vt:lpstr>
      <vt:lpstr>数据复制与一致性</vt:lpstr>
      <vt:lpstr>重要数据结构和算法 </vt:lpstr>
      <vt:lpstr>LSM Tree</vt:lpstr>
      <vt:lpstr>Bloom Filter </vt:lpstr>
      <vt:lpstr>LSM Tree</vt:lpstr>
      <vt:lpstr>Merkle Tree</vt:lpstr>
      <vt:lpstr>Merkle Tree</vt:lpstr>
      <vt:lpstr>Cuckoo Hash </vt:lpstr>
      <vt:lpstr>文件存储格式 </vt:lpstr>
      <vt:lpstr>文件存储格式 </vt:lpstr>
      <vt:lpstr>文件存储格式 </vt:lpstr>
      <vt:lpstr>文件存储格式 </vt:lpstr>
      <vt:lpstr>文件存储格式 </vt:lpstr>
      <vt:lpstr>GFS</vt:lpstr>
      <vt:lpstr>PowerPoint 演示文稿</vt:lpstr>
      <vt:lpstr>HDFS</vt:lpstr>
      <vt:lpstr>阿里云盘古 </vt:lpstr>
      <vt:lpstr>NoSQL数据库概述 </vt:lpstr>
      <vt:lpstr>PowerPoint 演示文稿</vt:lpstr>
      <vt:lpstr>为什么使用NoSQL </vt:lpstr>
      <vt:lpstr>PowerPoint 演示文稿</vt:lpstr>
      <vt:lpstr>CAP定理（CAP theorem）</vt:lpstr>
      <vt:lpstr>PowerPoint 演示文稿</vt:lpstr>
      <vt:lpstr>NoSQL的优点/缺点</vt:lpstr>
      <vt:lpstr>RDBMS vs NoSQL</vt:lpstr>
      <vt:lpstr>PowerPoint 演示文稿</vt:lpstr>
      <vt:lpstr>KV 数据库 </vt:lpstr>
      <vt:lpstr>PowerPoint 演示文稿</vt:lpstr>
      <vt:lpstr>key-value数据库的优点（以redis为例）</vt:lpstr>
      <vt:lpstr>列式数据库</vt:lpstr>
      <vt:lpstr>PowerPoint 演示文稿</vt:lpstr>
      <vt:lpstr>PowerPoint 演示文稿</vt:lpstr>
      <vt:lpstr>PowerPoint 演示文稿</vt:lpstr>
      <vt:lpstr>PowerPoint 演示文稿</vt:lpstr>
      <vt:lpstr>图数据库 </vt:lpstr>
      <vt:lpstr>PowerPoint 演示文稿</vt:lpstr>
      <vt:lpstr>PowerPoint 演示文稿</vt:lpstr>
      <vt:lpstr>关系查询性能对比</vt:lpstr>
      <vt:lpstr>PowerPoint 演示文稿</vt:lpstr>
      <vt:lpstr>图数据库 </vt:lpstr>
      <vt:lpstr>PowerPoint 演示文稿</vt:lpstr>
      <vt:lpstr>常见图形数据库</vt:lpstr>
      <vt:lpstr>常见图形数据库</vt:lpstr>
      <vt:lpstr>PowerPoint 演示文稿</vt:lpstr>
      <vt:lpstr>PowerPoint 演示文稿</vt:lpstr>
      <vt:lpstr>文档数据库 </vt:lpstr>
      <vt:lpstr>文档数据库与关系型数据库的区别</vt:lpstr>
      <vt:lpstr>文档数据库与文件系统的区别</vt:lpstr>
      <vt:lpstr>阿里云数据库 </vt:lpstr>
      <vt:lpstr>阿里云数据库 </vt:lpstr>
      <vt:lpstr>阿里云数据库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China</cp:lastModifiedBy>
  <cp:revision>246</cp:revision>
  <dcterms:created xsi:type="dcterms:W3CDTF">2017-04-22T14:03:00Z</dcterms:created>
  <dcterms:modified xsi:type="dcterms:W3CDTF">2021-11-05T13:57:49Z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F0D39FE2DF094704BBCA112370A87BCA</vt:lpwstr>
  </property>
  <property fmtid="{D5CDD505-2E9C-101B-9397-08002B2CF9AE}" pid="3" name="KSOProductBuildVer">
    <vt:lpwstr>2052-11.1.0.11045</vt:lpwstr>
  </property>
</Properties>
</file>